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1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97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86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794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064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94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4964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614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635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576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812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887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79E77-3461-4FEB-910B-9BCBC9AE5C3A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4AD5A-6A72-47AC-B0CD-4C5038AEBBC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753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Evanjelium podľa Marka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0438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157463"/>
              </p:ext>
            </p:extLst>
          </p:nvPr>
        </p:nvGraphicFramePr>
        <p:xfrm>
          <a:off x="1450676" y="729582"/>
          <a:ext cx="9435860" cy="5862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1609"/>
                <a:gridCol w="5504251"/>
              </a:tblGrid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autor podľa tradície?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"Ján Marek z Jeruzalema" (Sk 12:12; 15:37; </a:t>
                      </a:r>
                      <a:r>
                        <a:rPr lang="sk-SK" sz="2800" dirty="0" err="1">
                          <a:effectLst/>
                        </a:rPr>
                        <a:t>Kol</a:t>
                      </a:r>
                      <a:r>
                        <a:rPr lang="sk-SK" sz="2800" dirty="0">
                          <a:effectLst/>
                        </a:rPr>
                        <a:t> 4:10; </a:t>
                      </a:r>
                      <a:r>
                        <a:rPr lang="sk-SK" sz="2800" dirty="0" err="1">
                          <a:effectLst/>
                        </a:rPr>
                        <a:t>Flm</a:t>
                      </a:r>
                      <a:r>
                        <a:rPr lang="sk-SK" sz="2800" dirty="0">
                          <a:effectLst/>
                        </a:rPr>
                        <a:t> 1:24; 1Pt 5:13)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44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predpokladaný autor podľa textu?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Aramejčina &amp; Gréčtina) Kresťan z druhej generácie; "mladík" z </a:t>
                      </a:r>
                      <a:r>
                        <a:rPr lang="sk-SK" sz="2800" dirty="0" err="1">
                          <a:effectLst/>
                        </a:rPr>
                        <a:t>Mk</a:t>
                      </a:r>
                      <a:r>
                        <a:rPr lang="sk-SK" sz="2800" dirty="0">
                          <a:effectLst/>
                        </a:rPr>
                        <a:t> 14:51-52?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KOMU?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predpokladaní adresáti?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hlavne pohania, noví vo viere, konfrontovaní s prenasledovaním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ČO?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podtyp evanjeliového žánru?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rozprávaná dobrá zvesť (1:1) o Ježišovi a jeho skutkoch &amp; jeho smrti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611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32134"/>
              </p:ext>
            </p:extLst>
          </p:nvPr>
        </p:nvGraphicFramePr>
        <p:xfrm>
          <a:off x="1476554" y="1187271"/>
          <a:ext cx="9435860" cy="400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1609"/>
                <a:gridCol w="5504251"/>
              </a:tblGrid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KDE?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odkiaľ a kam?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pravdepodobne z Ríma;  možno z </a:t>
                      </a:r>
                      <a:r>
                        <a:rPr lang="sk-SK" sz="2800" dirty="0" err="1">
                          <a:effectLst/>
                        </a:rPr>
                        <a:t>Decapolis</a:t>
                      </a:r>
                      <a:r>
                        <a:rPr lang="sk-SK" sz="2800" dirty="0">
                          <a:effectLst/>
                        </a:rPr>
                        <a:t>, Sýrie alebo Alexandrie?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KEDY?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približný dátum?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prvé písané evanjelium; koncom 60’ or začiatkom 70 (židovská vojna)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514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PREČO?  okolnosti spoločenstva &amp; autorov zámer?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povzbudenie </a:t>
                      </a:r>
                      <a:r>
                        <a:rPr lang="sk-SK" sz="2800" dirty="0">
                          <a:effectLst/>
                        </a:rPr>
                        <a:t>tým, čo boli prenasledovaní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68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950031"/>
              </p:ext>
            </p:extLst>
          </p:nvPr>
        </p:nvGraphicFramePr>
        <p:xfrm>
          <a:off x="862446" y="41758"/>
          <a:ext cx="10609118" cy="68162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0464"/>
                <a:gridCol w="6188654"/>
              </a:tblGrid>
              <a:tr h="1253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Počet kapitol </a:t>
                      </a:r>
                      <a:endParaRPr lang="sk-SK" sz="32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(veršov a slov)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16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   ( 678 / 11304 )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Štýl v gréčtine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gramaticky biedny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27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Geografické</a:t>
                      </a:r>
                      <a:r>
                        <a:rPr lang="sk-SK" sz="2800" b="1" dirty="0">
                          <a:effectLst/>
                        </a:rPr>
                        <a:t> </a:t>
                      </a:r>
                      <a:r>
                        <a:rPr lang="sk-SK" sz="2800" b="1" dirty="0" err="1">
                          <a:effectLst/>
                        </a:rPr>
                        <a:t>umiestneniedeja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 err="1">
                          <a:effectLst/>
                        </a:rPr>
                        <a:t>Galilejské</a:t>
                      </a:r>
                      <a:r>
                        <a:rPr lang="sk-SK" sz="2800" dirty="0">
                          <a:effectLst/>
                        </a:rPr>
                        <a:t> mestečká a dediny; niektoré pohanské územia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89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Typické literárne črty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Rýchle konanie ("a potom"; hneď…"); veľmi slabo poprepájané epizódy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Literárny</a:t>
                      </a:r>
                      <a:r>
                        <a:rPr lang="sk-SK" sz="2800" b="1" dirty="0">
                          <a:effectLst/>
                        </a:rPr>
                        <a:t> úvod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"Začiatok dobrej zvesti" (1:1)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5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Začiatok evanjelia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Ohlasovanie Jána Krstiteľa; </a:t>
                      </a:r>
                      <a:r>
                        <a:rPr lang="sk-SK" sz="2800" dirty="0" err="1">
                          <a:effectLst/>
                        </a:rPr>
                        <a:t>Ježišová</a:t>
                      </a:r>
                      <a:r>
                        <a:rPr lang="sk-SK" sz="2800" dirty="0">
                          <a:effectLst/>
                        </a:rPr>
                        <a:t> verejná činnosť sa začína (1:2-15)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273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Inauguračná udalosť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Exorcizmus v </a:t>
                      </a:r>
                      <a:r>
                        <a:rPr lang="sk-SK" sz="2800" dirty="0" err="1">
                          <a:effectLst/>
                        </a:rPr>
                        <a:t>kafarnaumskej</a:t>
                      </a:r>
                      <a:r>
                        <a:rPr lang="sk-SK" sz="2800" dirty="0">
                          <a:effectLst/>
                        </a:rPr>
                        <a:t> synagóge (1:21-28)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52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776120"/>
              </p:ext>
            </p:extLst>
          </p:nvPr>
        </p:nvGraphicFramePr>
        <p:xfrm>
          <a:off x="1080655" y="1015134"/>
          <a:ext cx="9601199" cy="4981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00498"/>
                <a:gridCol w="5600701"/>
              </a:tblGrid>
              <a:tr h="28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Ježišovi</a:t>
                      </a:r>
                      <a:r>
                        <a:rPr lang="sk-SK" sz="2800" b="1" dirty="0">
                          <a:effectLst/>
                        </a:rPr>
                        <a:t> hlavní oponenti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1- Farizeji a </a:t>
                      </a:r>
                      <a:r>
                        <a:rPr lang="sk-SK" sz="2800" dirty="0" err="1">
                          <a:effectLst/>
                        </a:rPr>
                        <a:t>Herodiani</a:t>
                      </a:r>
                      <a:r>
                        <a:rPr lang="sk-SK" sz="2800" dirty="0">
                          <a:effectLst/>
                        </a:rPr>
                        <a:t>;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2- veľkňazi, </a:t>
                      </a:r>
                      <a:r>
                        <a:rPr lang="sk-SK" sz="2800" dirty="0" err="1">
                          <a:effectLst/>
                        </a:rPr>
                        <a:t>zákonníci</a:t>
                      </a:r>
                      <a:r>
                        <a:rPr lang="sk-SK" sz="2800" dirty="0">
                          <a:effectLst/>
                        </a:rPr>
                        <a:t> a starší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7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Ježišove posledné slová na kríži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"Bože môj, Bože môj, prečo si ma  opustil?" (15,34)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Pohľad na utrpenie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kap. 14-15 – smrť ako tragédia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7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Posledná veľká udalosť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Prázdny hrob; udalosti mimo Jeruzalema (16:1-8)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89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Literárny záver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Ženy opúšťajú hrob v strachu a tichu (16:8) [16:9-20 pridané neskôr]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411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15756"/>
              </p:ext>
            </p:extLst>
          </p:nvPr>
        </p:nvGraphicFramePr>
        <p:xfrm>
          <a:off x="1267691" y="537152"/>
          <a:ext cx="9767455" cy="561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98841"/>
                <a:gridCol w="5668614"/>
              </a:tblGrid>
              <a:tr h="3811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Kristológia I: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Hlavné Ježišove tituly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Kristus/Mesiáš &amp; Boží syn; Trpiaci Syn človeka; Eschatologický Sudca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5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>
                          <a:effectLst/>
                        </a:rPr>
                        <a:t>Kristológia II</a:t>
                      </a:r>
                      <a:r>
                        <a:rPr lang="sk-SK" sz="2800" b="1">
                          <a:effectLst/>
                        </a:rPr>
                        <a:t>:   </a:t>
                      </a:r>
                      <a:br>
                        <a:rPr lang="sk-SK" sz="2800" b="1">
                          <a:effectLst/>
                        </a:rPr>
                      </a:br>
                      <a:r>
                        <a:rPr lang="sk-SK" sz="2800" b="1">
                          <a:effectLst/>
                        </a:rPr>
                        <a:t>Ježišove najväčšie skutky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zázraky; vyháňanie zlých duchov;  hádky s náboženskými autoritami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5969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Učeníctvo I:</a:t>
                      </a:r>
                      <a:r>
                        <a:rPr lang="sk-SK" sz="2800" b="1" dirty="0">
                          <a:effectLst/>
                        </a:rPr>
                        <a:t/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Náuka o učeníkoch.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Vytrvať vo viere napriek utrpeniu; nasledovať Ježiša "na ceste" ku krížu; byť pripravený na jeho návrat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50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Učeníctvo II</a:t>
                      </a:r>
                      <a:r>
                        <a:rPr lang="sk-SK" sz="2800" b="1" dirty="0">
                          <a:effectLst/>
                        </a:rPr>
                        <a:t>: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príklady pre učeníkov.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Žena, ktorá pomazala Ježišovi nohy (5:25; 7:24; 12:41; 14:3);</a:t>
                      </a:r>
                      <a:br>
                        <a:rPr lang="sk-SK" sz="2800" dirty="0">
                          <a:effectLst/>
                        </a:rPr>
                      </a:br>
                      <a:r>
                        <a:rPr lang="sk-SK" sz="2800" dirty="0" err="1">
                          <a:effectLst/>
                        </a:rPr>
                        <a:t>Jairus</a:t>
                      </a:r>
                      <a:r>
                        <a:rPr lang="sk-SK" sz="2800" dirty="0">
                          <a:effectLst/>
                        </a:rPr>
                        <a:t> (5:21); </a:t>
                      </a:r>
                      <a:r>
                        <a:rPr lang="sk-SK" sz="2800" dirty="0" err="1">
                          <a:effectLst/>
                        </a:rPr>
                        <a:t>Bartimej</a:t>
                      </a:r>
                      <a:r>
                        <a:rPr lang="sk-SK" sz="2800" dirty="0">
                          <a:effectLst/>
                        </a:rPr>
                        <a:t> (10:46)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45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657122"/>
              </p:ext>
            </p:extLst>
          </p:nvPr>
        </p:nvGraphicFramePr>
        <p:xfrm>
          <a:off x="685800" y="682625"/>
          <a:ext cx="10889673" cy="546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9771"/>
                <a:gridCol w="6319902"/>
              </a:tblGrid>
              <a:tr h="489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Eschatologické</a:t>
                      </a:r>
                      <a:r>
                        <a:rPr lang="sk-SK" sz="2800" b="1" dirty="0">
                          <a:effectLst/>
                        </a:rPr>
                        <a:t> očakávania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Bezprostredný a náhly príchod, ale nikto nevie kedy; preto "Bedlite" (13:1-37)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7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Základ pre posledný súd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Či vytrváte vo viere napriek prenasledovaniam (13:13)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9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Ďalšie väčšie témy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 err="1">
                          <a:effectLst/>
                        </a:rPr>
                        <a:t>Mesiánske</a:t>
                      </a:r>
                      <a:r>
                        <a:rPr lang="sk-SK" sz="2800" dirty="0">
                          <a:effectLst/>
                        </a:rPr>
                        <a:t> tajomstvo;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hlavnému učeníci nerozumejú, ale menším veciam veria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0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Symbol evanjelistu: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(</a:t>
                      </a:r>
                      <a:r>
                        <a:rPr lang="sk-SK" sz="2800" b="1" dirty="0" err="1">
                          <a:effectLst/>
                        </a:rPr>
                        <a:t>porov</a:t>
                      </a:r>
                      <a:r>
                        <a:rPr lang="sk-SK" sz="2800" b="1" dirty="0">
                          <a:effectLst/>
                        </a:rPr>
                        <a:t>. </a:t>
                      </a:r>
                      <a:r>
                        <a:rPr lang="sk-SK" sz="2800" b="1" dirty="0" err="1">
                          <a:effectLst/>
                        </a:rPr>
                        <a:t>Zjv</a:t>
                      </a:r>
                      <a:r>
                        <a:rPr lang="sk-SK" sz="2800" b="1" dirty="0">
                          <a:effectLst/>
                        </a:rPr>
                        <a:t> 4:7)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Lev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Liturgický sviatok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25. apríl 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86752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319</Words>
  <Application>Microsoft Office PowerPoint</Application>
  <PresentationFormat>Širokouhlá</PresentationFormat>
  <Paragraphs>59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Me</dc:creator>
  <cp:lastModifiedBy>Me</cp:lastModifiedBy>
  <cp:revision>2</cp:revision>
  <dcterms:created xsi:type="dcterms:W3CDTF">2019-03-30T09:53:59Z</dcterms:created>
  <dcterms:modified xsi:type="dcterms:W3CDTF">2019-03-30T10:07:25Z</dcterms:modified>
</cp:coreProperties>
</file>