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6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57772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645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8055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849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93126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955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3474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275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56922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9333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46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895D5-2E89-4EFD-8CAC-DCC82D20CCA1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2DA68-2332-4B8F-ACD7-EEE1587A350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3598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Hlavné témy Nového zákona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Evanjelium podľa Jána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9993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30976"/>
              </p:ext>
            </p:extLst>
          </p:nvPr>
        </p:nvGraphicFramePr>
        <p:xfrm>
          <a:off x="1321607" y="428380"/>
          <a:ext cx="9420046" cy="6106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25020"/>
                <a:gridCol w="5495026"/>
              </a:tblGrid>
              <a:tr h="628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KTO? 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autor podľa tradície?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Ján, syn </a:t>
                      </a:r>
                      <a:r>
                        <a:rPr lang="sk-SK" sz="2800" dirty="0" err="1">
                          <a:effectLst/>
                        </a:rPr>
                        <a:t>Zebedejov</a:t>
                      </a:r>
                      <a:r>
                        <a:rPr lang="sk-SK" sz="2800" dirty="0">
                          <a:effectLst/>
                        </a:rPr>
                        <a:t>;  jeden z 12 apoštolov (</a:t>
                      </a:r>
                      <a:r>
                        <a:rPr lang="sk-SK" sz="2800" dirty="0" err="1">
                          <a:effectLst/>
                        </a:rPr>
                        <a:t>Mk</a:t>
                      </a:r>
                      <a:r>
                        <a:rPr lang="sk-SK" sz="2800" dirty="0">
                          <a:effectLst/>
                        </a:rPr>
                        <a:t> 1:19; 3:17; </a:t>
                      </a:r>
                      <a:r>
                        <a:rPr lang="sk-SK" sz="2800" dirty="0" err="1">
                          <a:effectLst/>
                        </a:rPr>
                        <a:t>cf</a:t>
                      </a:r>
                      <a:r>
                        <a:rPr lang="sk-SK" sz="2800" dirty="0">
                          <a:effectLst/>
                        </a:rPr>
                        <a:t>. </a:t>
                      </a:r>
                      <a:r>
                        <a:rPr lang="sk-SK" sz="2800" dirty="0" err="1">
                          <a:effectLst/>
                        </a:rPr>
                        <a:t>Jn</a:t>
                      </a:r>
                      <a:r>
                        <a:rPr lang="sk-SK" sz="2800" dirty="0">
                          <a:effectLst/>
                        </a:rPr>
                        <a:t> 21:2)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92D050"/>
                    </a:solidFill>
                  </a:tcPr>
                </a:tc>
              </a:tr>
              <a:tr h="8729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KTO? 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predpokladaný autor podľa textu?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milovaný učeník a jeho </a:t>
                      </a:r>
                      <a:r>
                        <a:rPr lang="sk-SK" sz="2800" dirty="0" err="1">
                          <a:effectLst/>
                        </a:rPr>
                        <a:t>židokresťanskí</a:t>
                      </a:r>
                      <a:r>
                        <a:rPr lang="sk-SK" sz="2800" dirty="0">
                          <a:effectLst/>
                        </a:rPr>
                        <a:t> nasledovníci (19:35; 21:20-24)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</a:tr>
              <a:tr h="628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KOMU?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predpokladaní adresáti?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veľmi rôznorodé: hlavne Židia, pohania, Samaritáni, </a:t>
                      </a:r>
                      <a:r>
                        <a:rPr lang="sk-SK" sz="2800" dirty="0" err="1">
                          <a:effectLst/>
                        </a:rPr>
                        <a:t>etc</a:t>
                      </a:r>
                      <a:r>
                        <a:rPr lang="sk-SK" sz="2800" dirty="0">
                          <a:effectLst/>
                        </a:rPr>
                        <a:t>.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92D050"/>
                    </a:solidFill>
                  </a:tcPr>
                </a:tc>
              </a:tr>
              <a:tr h="628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ČO?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podtyp evanjeliového žánru?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veľa "svedectiev" a "znamení" pre veriacich (20:30f; 21:24f)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95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75812"/>
              </p:ext>
            </p:extLst>
          </p:nvPr>
        </p:nvGraphicFramePr>
        <p:xfrm>
          <a:off x="1425385" y="1401166"/>
          <a:ext cx="9420046" cy="400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25020"/>
                <a:gridCol w="5495026"/>
              </a:tblGrid>
              <a:tr h="628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KDE?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odkiaľ a kam?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pôvodne Galilea alebo Sýria; tradične </a:t>
                      </a:r>
                      <a:r>
                        <a:rPr lang="sk-SK" sz="2800" dirty="0" err="1">
                          <a:effectLst/>
                        </a:rPr>
                        <a:t>Efez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  <a:tr h="628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KEDY?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približný dátum?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hlavná redakcia 90’  (prvá edícia 50’  epilóg po r.100?)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8241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PREČO?  okolnosti spoločenstva &amp; autorov zámer?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to posilniť komunitu rozbíjanú židovským vplyvom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519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157315"/>
              </p:ext>
            </p:extLst>
          </p:nvPr>
        </p:nvGraphicFramePr>
        <p:xfrm>
          <a:off x="1129143" y="192020"/>
          <a:ext cx="9760527" cy="6416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6885"/>
                <a:gridCol w="5693642"/>
              </a:tblGrid>
              <a:tr h="376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Počet kapitol </a:t>
                      </a:r>
                      <a:endParaRPr lang="sk-SK" sz="32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(veršov a slov)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21</a:t>
                      </a:r>
                      <a:r>
                        <a:rPr lang="sk-SK" sz="3200" dirty="0">
                          <a:effectLst/>
                        </a:rPr>
                        <a:t> </a:t>
                      </a:r>
                      <a:r>
                        <a:rPr lang="sk-SK" sz="2800" dirty="0">
                          <a:effectLst/>
                        </a:rPr>
                        <a:t>   ( 879 / 15635 )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  <a:tr h="286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Štýl v gréčtine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jednoduchý, ale veľmi symbolický</a:t>
                      </a: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361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Geografické</a:t>
                      </a:r>
                      <a:r>
                        <a:rPr lang="sk-SK" sz="2800" b="1" dirty="0">
                          <a:effectLst/>
                        </a:rPr>
                        <a:t> </a:t>
                      </a:r>
                      <a:r>
                        <a:rPr lang="sk-SK" sz="2800" b="1" dirty="0" err="1">
                          <a:effectLst/>
                        </a:rPr>
                        <a:t>umiestneniedeja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Viacnásobná návšteva Jeruzalema 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  <a:tr h="361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Typické literárne črty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"</a:t>
                      </a:r>
                      <a:r>
                        <a:rPr lang="sk-SK" sz="2800" u="none" strike="noStrike" dirty="0">
                          <a:effectLst/>
                        </a:rPr>
                        <a:t>Veru,</a:t>
                      </a:r>
                      <a:r>
                        <a:rPr lang="sk-SK" sz="2800" dirty="0">
                          <a:effectLst/>
                        </a:rPr>
                        <a:t> veru, hovorím vám…";  irónia;  paradox;  dvojité významy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286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Literárny</a:t>
                      </a:r>
                      <a:r>
                        <a:rPr lang="sk-SK" sz="2800" b="1" dirty="0">
                          <a:effectLst/>
                        </a:rPr>
                        <a:t> úvod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u="none" strike="noStrike" dirty="0">
                          <a:effectLst/>
                        </a:rPr>
                        <a:t>Kozmický</a:t>
                      </a:r>
                      <a:r>
                        <a:rPr lang="sk-SK" sz="2800" dirty="0">
                          <a:effectLst/>
                        </a:rPr>
                        <a:t> hymnus (1:1-18)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  <a:tr h="361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Začiatok evanjelia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Ján Krstiteľ poukazuje na "Božieho Baránka"; prví učeníci prichádzajú (1:19-51)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7152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038928"/>
              </p:ext>
            </p:extLst>
          </p:nvPr>
        </p:nvGraphicFramePr>
        <p:xfrm>
          <a:off x="1274618" y="142298"/>
          <a:ext cx="9760527" cy="6538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6885"/>
                <a:gridCol w="5693642"/>
              </a:tblGrid>
              <a:tr h="286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Inauguračná udalosť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Svadba v </a:t>
                      </a:r>
                      <a:r>
                        <a:rPr lang="sk-SK" sz="2800" dirty="0" err="1">
                          <a:effectLst/>
                        </a:rPr>
                        <a:t>Káne</a:t>
                      </a:r>
                      <a:r>
                        <a:rPr lang="sk-SK" sz="2800" dirty="0">
                          <a:effectLst/>
                        </a:rPr>
                        <a:t>; prvé z Ježišových znamení (2:1-11)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  <a:tr h="376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Ježišovi</a:t>
                      </a:r>
                      <a:r>
                        <a:rPr lang="sk-SK" sz="2800" b="1" dirty="0">
                          <a:effectLst/>
                        </a:rPr>
                        <a:t> hlavní oponenti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"Židia" (</a:t>
                      </a:r>
                      <a:r>
                        <a:rPr lang="sk-SK" sz="2800" dirty="0" err="1">
                          <a:effectLst/>
                        </a:rPr>
                        <a:t>i.e</a:t>
                      </a:r>
                      <a:r>
                        <a:rPr lang="sk-SK" sz="2800" dirty="0">
                          <a:effectLst/>
                        </a:rPr>
                        <a:t>. zvyčajne vodcovia); zvlášť Farizeji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376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Ježišove posledné slová na kríži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"Hľa tvoj syn; hľa tvoja matka" (19:26f); "Žíznim" (19:28); "Je dokonané" (19:30)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  <a:tr h="286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Pohľad na utrpenie 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kap. 18-19 – Ježišovo vyvýšenie</a:t>
                      </a: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376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Posledná veľká udalosť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1: učeníci a Tomáš (20:19-29)</a:t>
                      </a:r>
                      <a:r>
                        <a:rPr lang="sk-SK" sz="3200" dirty="0">
                          <a:effectLst/>
                        </a:rPr>
                        <a:t> </a:t>
                      </a:r>
                      <a:br>
                        <a:rPr lang="sk-SK" sz="32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2: Peter a milovaný učeník (21:1-23)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  <a:tr h="376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Literárny záver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1: oveľa viac znamení (20:30n)</a:t>
                      </a:r>
                      <a:r>
                        <a:rPr lang="sk-SK" sz="3200" dirty="0">
                          <a:effectLst/>
                        </a:rPr>
                        <a:t> </a:t>
                      </a:r>
                      <a:br>
                        <a:rPr lang="sk-SK" sz="32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2: [oveľa viac kníh 21:24n]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350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781811"/>
              </p:ext>
            </p:extLst>
          </p:nvPr>
        </p:nvGraphicFramePr>
        <p:xfrm>
          <a:off x="1264227" y="308552"/>
          <a:ext cx="9760527" cy="6045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6885"/>
                <a:gridCol w="5693642"/>
              </a:tblGrid>
              <a:tr h="4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>
                          <a:effectLst/>
                        </a:rPr>
                        <a:t>Kristológia I:</a:t>
                      </a:r>
                      <a:r>
                        <a:rPr lang="sk-SK" sz="3200" b="1" dirty="0">
                          <a:effectLst/>
                        </a:rPr>
                        <a:t> </a:t>
                      </a:r>
                      <a:br>
                        <a:rPr lang="sk-SK" sz="32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Hlavné Ježišove tituly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Boží </a:t>
                      </a:r>
                      <a:r>
                        <a:rPr lang="sk-SK" sz="2800" dirty="0" err="1">
                          <a:effectLst/>
                        </a:rPr>
                        <a:t>Logos</a:t>
                      </a:r>
                      <a:r>
                        <a:rPr lang="sk-SK" sz="2800" dirty="0">
                          <a:effectLst/>
                        </a:rPr>
                        <a:t> (Slovo sa stalo Telom); Syn poslaný od Otca; Veľkonočný Baránok; "</a:t>
                      </a:r>
                      <a:r>
                        <a:rPr lang="sk-SK" sz="2800" u="none" strike="noStrike" dirty="0">
                          <a:effectLst/>
                        </a:rPr>
                        <a:t>Ja</a:t>
                      </a:r>
                      <a:r>
                        <a:rPr lang="sk-SK" sz="2800" dirty="0">
                          <a:effectLst/>
                        </a:rPr>
                        <a:t> som…" / "Rovný Bohu"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  <a:tr h="361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>
                          <a:effectLst/>
                        </a:rPr>
                        <a:t>Kristológia II</a:t>
                      </a:r>
                      <a:r>
                        <a:rPr lang="sk-SK" sz="2800" b="1" dirty="0">
                          <a:effectLst/>
                        </a:rPr>
                        <a:t>:   </a:t>
                      </a:r>
                      <a:br>
                        <a:rPr lang="sk-SK" sz="28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Ježišove najväčšie skutky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Hovorí Božie slová; koná Božie skutky;  zjavuje Boha a seba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4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 err="1">
                          <a:effectLst/>
                        </a:rPr>
                        <a:t>Učeníctvo</a:t>
                      </a:r>
                      <a:r>
                        <a:rPr lang="sk-SK" sz="2800" b="1" u="sng" dirty="0">
                          <a:effectLst/>
                        </a:rPr>
                        <a:t> I:</a:t>
                      </a:r>
                      <a:r>
                        <a:rPr lang="sk-SK" sz="2800" b="1" dirty="0">
                          <a:effectLst/>
                        </a:rPr>
                        <a:t/>
                      </a:r>
                      <a:br>
                        <a:rPr lang="sk-SK" sz="28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Náuka o učeníkoch.</a:t>
                      </a:r>
                      <a:br>
                        <a:rPr lang="sk-SK" sz="28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 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vidieť, veriť, vedieť, zostať v Ježišovi a Bohu, napriek nepriateľstvu; milovať jeden druhého; byť jednotní; ponížene slúžiť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  <a:tr h="4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 err="1">
                          <a:effectLst/>
                        </a:rPr>
                        <a:t>Učeníctvo</a:t>
                      </a:r>
                      <a:r>
                        <a:rPr lang="sk-SK" sz="2800" b="1" u="sng" dirty="0">
                          <a:effectLst/>
                        </a:rPr>
                        <a:t> II</a:t>
                      </a:r>
                      <a:r>
                        <a:rPr lang="sk-SK" sz="2800" b="1" dirty="0">
                          <a:effectLst/>
                        </a:rPr>
                        <a:t>:</a:t>
                      </a:r>
                      <a:br>
                        <a:rPr lang="sk-SK" sz="28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príklady pre učeníkov.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Ján Krstiteľ (kap.1); slepec (kap. 9);</a:t>
                      </a:r>
                      <a:r>
                        <a:rPr lang="sk-SK" sz="3200" dirty="0">
                          <a:effectLst/>
                        </a:rPr>
                        <a:t> </a:t>
                      </a:r>
                      <a:r>
                        <a:rPr lang="sk-SK" sz="2800" dirty="0">
                          <a:effectLst/>
                        </a:rPr>
                        <a:t>Marta (11:27); milovaný učeník (13:23nn)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313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487793"/>
              </p:ext>
            </p:extLst>
          </p:nvPr>
        </p:nvGraphicFramePr>
        <p:xfrm>
          <a:off x="1077191" y="287770"/>
          <a:ext cx="9760527" cy="626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6885"/>
                <a:gridCol w="5693642"/>
              </a:tblGrid>
              <a:tr h="436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Eschatologické</a:t>
                      </a:r>
                      <a:r>
                        <a:rPr lang="sk-SK" sz="2800" b="1" dirty="0">
                          <a:effectLst/>
                        </a:rPr>
                        <a:t> očakávania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realizovaná eschatológia: všetci, ktorí počujú a veria majú večný život už teraz a nie sú súdení (5:21-25)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  <a:tr h="3613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Základ pre posledný súd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Či veríte v Ježiša, alebo nie (3:16-18; 5:19-24; 12:44-50)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4510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Ďalšie väčšie témy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"večný život" = "život v jeho mene";  </a:t>
                      </a:r>
                      <a:r>
                        <a:rPr lang="sk-SK" sz="2800" dirty="0" err="1">
                          <a:effectLst/>
                        </a:rPr>
                        <a:t>Paraklétos</a:t>
                      </a:r>
                      <a:r>
                        <a:rPr lang="sk-SK" sz="2800" dirty="0">
                          <a:effectLst/>
                        </a:rPr>
                        <a:t> = Duch Svätý; jednota; vzájomné prebývanie Boh/Ježiš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>
                    <a:solidFill>
                      <a:srgbClr val="92D050"/>
                    </a:solidFill>
                  </a:tcPr>
                </a:tc>
              </a:tr>
              <a:tr h="376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>
                          <a:effectLst/>
                        </a:rPr>
                        <a:t>Symbol evanjelistu:</a:t>
                      </a:r>
                      <a:r>
                        <a:rPr lang="sk-SK" sz="3200" b="1" dirty="0">
                          <a:effectLst/>
                        </a:rPr>
                        <a:t> </a:t>
                      </a:r>
                      <a:br>
                        <a:rPr lang="sk-SK" sz="32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(</a:t>
                      </a:r>
                      <a:r>
                        <a:rPr lang="sk-SK" sz="2800" b="1" dirty="0" err="1">
                          <a:effectLst/>
                        </a:rPr>
                        <a:t>porov</a:t>
                      </a:r>
                      <a:r>
                        <a:rPr lang="sk-SK" sz="2800" b="1" dirty="0">
                          <a:effectLst/>
                        </a:rPr>
                        <a:t>. </a:t>
                      </a:r>
                      <a:r>
                        <a:rPr lang="sk-SK" sz="2800" b="1" dirty="0" err="1">
                          <a:effectLst/>
                        </a:rPr>
                        <a:t>Zjv</a:t>
                      </a:r>
                      <a:r>
                        <a:rPr lang="sk-SK" sz="2800" b="1" dirty="0">
                          <a:effectLst/>
                        </a:rPr>
                        <a:t> 4:7)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Orol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  <a:tr h="286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Liturgický sviatok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27. december 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11946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330</Words>
  <Application>Microsoft Office PowerPoint</Application>
  <PresentationFormat>Širokouhlá</PresentationFormat>
  <Paragraphs>59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Motív Office</vt:lpstr>
      <vt:lpstr>Hlavné témy Nového zákona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Me</dc:creator>
  <cp:lastModifiedBy>Me</cp:lastModifiedBy>
  <cp:revision>3</cp:revision>
  <dcterms:created xsi:type="dcterms:W3CDTF">2019-03-30T09:30:37Z</dcterms:created>
  <dcterms:modified xsi:type="dcterms:W3CDTF">2019-03-30T10:08:19Z</dcterms:modified>
</cp:coreProperties>
</file>