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94" r:id="rId3"/>
    <p:sldId id="279" r:id="rId4"/>
    <p:sldId id="290" r:id="rId5"/>
    <p:sldId id="291" r:id="rId6"/>
    <p:sldId id="292" r:id="rId7"/>
    <p:sldId id="293" r:id="rId8"/>
    <p:sldId id="283" r:id="rId9"/>
    <p:sldId id="287" r:id="rId10"/>
    <p:sldId id="295" r:id="rId11"/>
    <p:sldId id="296" r:id="rId12"/>
    <p:sldId id="297" r:id="rId13"/>
    <p:sldId id="298" r:id="rId14"/>
    <p:sldId id="299" r:id="rId15"/>
    <p:sldId id="300" r:id="rId16"/>
    <p:sldId id="301" r:id="rId17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AEA02-C2CB-4440-BD44-D3A18D27D384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279BC-BA2D-4668-9611-78CAA9670A2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08781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AEA02-C2CB-4440-BD44-D3A18D27D384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279BC-BA2D-4668-9611-78CAA9670A2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36808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AEA02-C2CB-4440-BD44-D3A18D27D384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279BC-BA2D-4668-9611-78CAA9670A2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14306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AEA02-C2CB-4440-BD44-D3A18D27D384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279BC-BA2D-4668-9611-78CAA9670A2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35647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AEA02-C2CB-4440-BD44-D3A18D27D384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279BC-BA2D-4668-9611-78CAA9670A2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94918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AEA02-C2CB-4440-BD44-D3A18D27D384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279BC-BA2D-4668-9611-78CAA9670A2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2269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AEA02-C2CB-4440-BD44-D3A18D27D384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279BC-BA2D-4668-9611-78CAA9670A2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3069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AEA02-C2CB-4440-BD44-D3A18D27D384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279BC-BA2D-4668-9611-78CAA9670A2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99784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AEA02-C2CB-4440-BD44-D3A18D27D384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279BC-BA2D-4668-9611-78CAA9670A2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82567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AEA02-C2CB-4440-BD44-D3A18D27D384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279BC-BA2D-4668-9611-78CAA9670A2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24456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AEA02-C2CB-4440-BD44-D3A18D27D384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279BC-BA2D-4668-9611-78CAA9670A2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28214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AEA02-C2CB-4440-BD44-D3A18D27D384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279BC-BA2D-4668-9611-78CAA9670A2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0489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Hlavné témy Nového zákona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Evanjelium podľa Marka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217793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2. Ježišove tituly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Boží syn</a:t>
            </a:r>
          </a:p>
          <a:p>
            <a:r>
              <a:rPr lang="sk-SK" dirty="0" smtClean="0"/>
              <a:t>Mesiáš (syn Dávidov)</a:t>
            </a:r>
          </a:p>
          <a:p>
            <a:r>
              <a:rPr lang="sk-SK" dirty="0" smtClean="0"/>
              <a:t>Syn človeka</a:t>
            </a:r>
          </a:p>
          <a:p>
            <a:r>
              <a:rPr lang="sk-SK" dirty="0" smtClean="0"/>
              <a:t>Ďalšie tituly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7085876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2.1. Syn Boží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smtClean="0"/>
              <a:t>SZ pojem: Izrael </a:t>
            </a:r>
            <a:r>
              <a:rPr lang="sk-SK" dirty="0" err="1" smtClean="0"/>
              <a:t>Oz</a:t>
            </a:r>
            <a:r>
              <a:rPr lang="sk-SK" dirty="0" smtClean="0"/>
              <a:t> 11,1), kráľ (Ž 2,7), anjeli (Jób 38,7), trpiaci spravodlivý človek (</a:t>
            </a:r>
            <a:r>
              <a:rPr lang="sk-SK" dirty="0" err="1" smtClean="0"/>
              <a:t>Múdr</a:t>
            </a:r>
            <a:r>
              <a:rPr lang="sk-SK" dirty="0" smtClean="0"/>
              <a:t> 2,18)</a:t>
            </a:r>
          </a:p>
          <a:p>
            <a:r>
              <a:rPr lang="sk-SK" dirty="0" smtClean="0"/>
              <a:t>1,1 - nadpis</a:t>
            </a:r>
          </a:p>
          <a:p>
            <a:r>
              <a:rPr lang="sk-SK" dirty="0" smtClean="0"/>
              <a:t>1,11 – hlas z neba pri krste</a:t>
            </a:r>
          </a:p>
          <a:p>
            <a:r>
              <a:rPr lang="sk-SK" dirty="0" smtClean="0"/>
              <a:t>3,11; 5,7 – démoni pri exorcizme</a:t>
            </a:r>
          </a:p>
          <a:p>
            <a:r>
              <a:rPr lang="sk-SK" dirty="0" smtClean="0"/>
              <a:t>9,7 – hlas z neba pri premenení</a:t>
            </a:r>
          </a:p>
          <a:p>
            <a:r>
              <a:rPr lang="sk-SK" dirty="0" smtClean="0"/>
              <a:t>12,6 – podobenstvo o vinici</a:t>
            </a:r>
          </a:p>
          <a:p>
            <a:r>
              <a:rPr lang="sk-SK" dirty="0" smtClean="0"/>
              <a:t>13,32 – Ježiš hovorí o sebe ako o synovi, ktorého Otec pozná deň a hodinu</a:t>
            </a:r>
          </a:p>
          <a:p>
            <a:r>
              <a:rPr lang="sk-SK" dirty="0" smtClean="0"/>
              <a:t>14,62 – Ježiš potvrdzuje pred </a:t>
            </a:r>
            <a:r>
              <a:rPr lang="sk-SK" dirty="0" err="1" smtClean="0"/>
              <a:t>sanhedrinom</a:t>
            </a:r>
            <a:r>
              <a:rPr lang="sk-SK" dirty="0" smtClean="0"/>
              <a:t>, že je synom Požehnaného</a:t>
            </a:r>
          </a:p>
          <a:p>
            <a:r>
              <a:rPr lang="sk-SK" dirty="0" smtClean="0"/>
              <a:t>15,39 – rímsky stotník po ukrižovaní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340788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2.2. </a:t>
            </a:r>
            <a:r>
              <a:rPr lang="sk-SK" dirty="0" smtClean="0"/>
              <a:t>Mesiáš (Kristus), </a:t>
            </a:r>
            <a:r>
              <a:rPr lang="sk-SK" dirty="0" smtClean="0"/>
              <a:t>Syn Dávidov, židovský kráľ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smtClean="0"/>
              <a:t>SZ </a:t>
            </a:r>
            <a:r>
              <a:rPr lang="sk-SK" dirty="0" err="1" smtClean="0"/>
              <a:t>Mašiách</a:t>
            </a:r>
            <a:r>
              <a:rPr lang="sk-SK" dirty="0" smtClean="0"/>
              <a:t> (</a:t>
            </a:r>
            <a:r>
              <a:rPr lang="sk-SK" dirty="0" err="1" smtClean="0"/>
              <a:t>Christos</a:t>
            </a:r>
            <a:r>
              <a:rPr lang="sk-SK" dirty="0" smtClean="0"/>
              <a:t>) – pomazaní boli kňazi, králi i proroci; syn Dávidov – kráľovský potomok podľa prisľúbenia (2 </a:t>
            </a:r>
            <a:r>
              <a:rPr lang="sk-SK" dirty="0" err="1" smtClean="0"/>
              <a:t>Sam</a:t>
            </a:r>
            <a:r>
              <a:rPr lang="sk-SK" dirty="0" smtClean="0"/>
              <a:t> 7)</a:t>
            </a:r>
          </a:p>
          <a:p>
            <a:r>
              <a:rPr lang="sk-SK" dirty="0" smtClean="0"/>
              <a:t>1,1 – nadpis</a:t>
            </a:r>
          </a:p>
          <a:p>
            <a:r>
              <a:rPr lang="sk-SK" dirty="0" smtClean="0"/>
              <a:t>8,29 – Petrovo vyznanie</a:t>
            </a:r>
          </a:p>
          <a:p>
            <a:r>
              <a:rPr lang="sk-SK" dirty="0" smtClean="0"/>
              <a:t>9,41 – učeníci sú Kristovi</a:t>
            </a:r>
          </a:p>
          <a:p>
            <a:r>
              <a:rPr lang="sk-SK" dirty="0" smtClean="0"/>
              <a:t>10,47-48 – slepec </a:t>
            </a:r>
            <a:r>
              <a:rPr lang="sk-SK" dirty="0" err="1" smtClean="0"/>
              <a:t>Bartimej</a:t>
            </a:r>
            <a:r>
              <a:rPr lang="sk-SK" dirty="0" smtClean="0"/>
              <a:t> volá na Dávidovho syna</a:t>
            </a:r>
          </a:p>
          <a:p>
            <a:r>
              <a:rPr lang="sk-SK" dirty="0" smtClean="0"/>
              <a:t>12,35-37 – spojenie Mesiáša a Dávidovho syna</a:t>
            </a:r>
          </a:p>
          <a:p>
            <a:r>
              <a:rPr lang="sk-SK" dirty="0" smtClean="0"/>
              <a:t>14,61 – otázka na Mesiáša v </a:t>
            </a:r>
            <a:r>
              <a:rPr lang="sk-SK" dirty="0" err="1" smtClean="0"/>
              <a:t>sanhedrine</a:t>
            </a:r>
            <a:endParaRPr lang="sk-SK" dirty="0" smtClean="0"/>
          </a:p>
          <a:p>
            <a:r>
              <a:rPr lang="sk-SK" dirty="0" smtClean="0"/>
              <a:t>15,2.9.12.18.26 – židovský kráľ v procese pred Pilátom </a:t>
            </a:r>
          </a:p>
          <a:p>
            <a:r>
              <a:rPr lang="sk-SK" dirty="0" smtClean="0"/>
              <a:t>15,32 – výsmech a výzva pre Mesiáša zostúpiť z kríža</a:t>
            </a:r>
          </a:p>
          <a:p>
            <a:endParaRPr lang="sk-SK" dirty="0" smtClean="0"/>
          </a:p>
          <a:p>
            <a:endParaRPr lang="sk-SK" dirty="0" smtClean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725296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2.3. Syn človeka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SZ: prorok (</a:t>
            </a:r>
            <a:r>
              <a:rPr lang="sk-SK" dirty="0" err="1" smtClean="0"/>
              <a:t>Ez</a:t>
            </a:r>
            <a:r>
              <a:rPr lang="sk-SK" dirty="0" smtClean="0"/>
              <a:t> 2-3), postava vystrojená Božou mocou (</a:t>
            </a:r>
            <a:r>
              <a:rPr lang="sk-SK" dirty="0" err="1" smtClean="0"/>
              <a:t>Dan</a:t>
            </a:r>
            <a:r>
              <a:rPr lang="sk-SK" dirty="0" smtClean="0"/>
              <a:t> 7,13), </a:t>
            </a:r>
            <a:r>
              <a:rPr lang="sk-SK" dirty="0" err="1" smtClean="0"/>
              <a:t>mimobiblické</a:t>
            </a:r>
            <a:r>
              <a:rPr lang="sk-SK" dirty="0" smtClean="0"/>
              <a:t>: </a:t>
            </a:r>
            <a:r>
              <a:rPr lang="sk-SK" dirty="0" err="1" smtClean="0"/>
              <a:t>preexistujúca</a:t>
            </a:r>
            <a:r>
              <a:rPr lang="sk-SK" dirty="0" smtClean="0"/>
              <a:t> nebeská bytosť, ktorá súdi ľudí i anjelov (1 </a:t>
            </a:r>
            <a:r>
              <a:rPr lang="sk-SK" dirty="0" err="1" smtClean="0"/>
              <a:t>Henoch</a:t>
            </a:r>
            <a:r>
              <a:rPr lang="sk-SK" dirty="0" smtClean="0"/>
              <a:t> 48) </a:t>
            </a:r>
          </a:p>
          <a:p>
            <a:r>
              <a:rPr lang="sk-SK" dirty="0" smtClean="0"/>
              <a:t>1 typ použitia: trpiaci a umučený Syn človeka</a:t>
            </a:r>
          </a:p>
          <a:p>
            <a:pPr lvl="1"/>
            <a:r>
              <a:rPr lang="sk-SK" dirty="0" smtClean="0"/>
              <a:t>tri predpovede umučenia; rozhovor po premenení, 10,45 – „dať život ako výkupné za všetkých“ </a:t>
            </a:r>
          </a:p>
          <a:p>
            <a:r>
              <a:rPr lang="sk-SK" dirty="0" smtClean="0"/>
              <a:t>2 typ použitia: ako u </a:t>
            </a:r>
            <a:r>
              <a:rPr lang="sk-SK" dirty="0" err="1" smtClean="0"/>
              <a:t>Ezechiela</a:t>
            </a:r>
            <a:r>
              <a:rPr lang="sk-SK" dirty="0" smtClean="0"/>
              <a:t> – mimoriadny človek</a:t>
            </a:r>
          </a:p>
          <a:p>
            <a:pPr lvl="1"/>
            <a:r>
              <a:rPr lang="sk-SK" dirty="0" smtClean="0"/>
              <a:t>môže odpúšťať hriechy, je pánom nad sobotu, je o ňom písané a pod.</a:t>
            </a:r>
          </a:p>
          <a:p>
            <a:r>
              <a:rPr lang="sk-SK" dirty="0" smtClean="0"/>
              <a:t>3 typ použitia: ako </a:t>
            </a:r>
            <a:r>
              <a:rPr lang="sk-SK" dirty="0" err="1" smtClean="0"/>
              <a:t>Dan</a:t>
            </a:r>
            <a:r>
              <a:rPr lang="sk-SK" dirty="0" smtClean="0"/>
              <a:t> 7,13 resp. 1 Hen – nebeská bytosť </a:t>
            </a:r>
          </a:p>
          <a:p>
            <a:pPr lvl="1"/>
            <a:r>
              <a:rPr lang="sk-SK" dirty="0"/>
              <a:t>p</a:t>
            </a:r>
            <a:r>
              <a:rPr lang="sk-SK" dirty="0" smtClean="0"/>
              <a:t>ríde v sláve 8,38; v oblakoch 13,26, sedí po pravici Všemohúceho 14,62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09830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2.4. Ďalšie tituly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Mocnejší (1,7)</a:t>
            </a:r>
          </a:p>
          <a:p>
            <a:r>
              <a:rPr lang="sk-SK" dirty="0" smtClean="0"/>
              <a:t>Svätý Boží (1,24)</a:t>
            </a:r>
          </a:p>
          <a:p>
            <a:r>
              <a:rPr lang="sk-SK" dirty="0" smtClean="0"/>
              <a:t>Prorok (6,4) – u </a:t>
            </a:r>
            <a:r>
              <a:rPr lang="sk-SK" dirty="0" err="1" smtClean="0"/>
              <a:t>Lk</a:t>
            </a:r>
            <a:r>
              <a:rPr lang="sk-SK" dirty="0" smtClean="0"/>
              <a:t> dôležitý u </a:t>
            </a:r>
            <a:r>
              <a:rPr lang="sk-SK" dirty="0" err="1" smtClean="0"/>
              <a:t>Mk</a:t>
            </a:r>
            <a:r>
              <a:rPr lang="sk-SK" dirty="0" smtClean="0"/>
              <a:t> nie</a:t>
            </a:r>
          </a:p>
          <a:p>
            <a:r>
              <a:rPr lang="sk-SK" dirty="0" smtClean="0"/>
              <a:t>Pán (5,19; 11,3) – u </a:t>
            </a:r>
            <a:r>
              <a:rPr lang="sk-SK" dirty="0" err="1" smtClean="0"/>
              <a:t>Mt</a:t>
            </a:r>
            <a:r>
              <a:rPr lang="sk-SK" dirty="0" smtClean="0"/>
              <a:t> dôležitý u </a:t>
            </a:r>
            <a:r>
              <a:rPr lang="sk-SK" dirty="0" err="1" smtClean="0"/>
              <a:t>Mk</a:t>
            </a:r>
            <a:r>
              <a:rPr lang="sk-SK" dirty="0" smtClean="0"/>
              <a:t> nie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001185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3. Mesiášske tajomstvo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Židovské očakávanie Mesiáša bojovníka a víťaza nebolo ochotné prijať utrpenie a neúspech Mesiáša, preto  Ježiš,  aby  sa  vyhol  klamnému  a  iluzórnemu  nadšeniu,  obklopil  mlčaním  a tichom  svoje  zázraky  (5,43 atď.),  takisto  svoju  osobu  (7,24;  9,30).  </a:t>
            </a:r>
          </a:p>
          <a:p>
            <a:r>
              <a:rPr lang="sk-SK" dirty="0" smtClean="0"/>
              <a:t>Mesiášske tajomstvo je to hlboká skutočnosť bolestnej Ježišovej cesty, ktorá sa chápe a predkladá vo svetle viery</a:t>
            </a:r>
          </a:p>
          <a:p>
            <a:r>
              <a:rPr lang="sk-SK" dirty="0" smtClean="0"/>
              <a:t>Marek sa javí ako dôsledný teológ a dramatický rozprávač. Záver evanjelia nekončí bodkou ale troma bodkami, resp. čiarkou – otvorený záver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7194643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4. </a:t>
            </a:r>
            <a:r>
              <a:rPr lang="sk-SK" dirty="0" err="1" smtClean="0"/>
              <a:t>Učeníctvo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k-SK" sz="2400" dirty="0"/>
              <a:t>Nasledovanie Ježiša Krista v Markovom evanjeliu </a:t>
            </a:r>
            <a:r>
              <a:rPr lang="sk-SK" sz="2400" dirty="0" smtClean="0"/>
              <a:t>je dôležitou témou</a:t>
            </a:r>
          </a:p>
          <a:p>
            <a:r>
              <a:rPr lang="sk-SK" sz="2400" dirty="0" smtClean="0"/>
              <a:t>sloveso </a:t>
            </a:r>
            <a:r>
              <a:rPr lang="sk-SK" sz="2400" dirty="0"/>
              <a:t>„nasledovať (koho/čo</a:t>
            </a:r>
            <a:r>
              <a:rPr lang="sk-SK" sz="2400" dirty="0" smtClean="0"/>
              <a:t>) pozýva k dynamike – vstať, zanechať a ísť za Ježišom</a:t>
            </a:r>
          </a:p>
          <a:p>
            <a:r>
              <a:rPr lang="sk-SK" sz="2400" dirty="0" smtClean="0"/>
              <a:t>výskyt 16x </a:t>
            </a:r>
            <a:r>
              <a:rPr lang="sk-SK" sz="2400" dirty="0" err="1" smtClean="0"/>
              <a:t>Mk</a:t>
            </a:r>
            <a:r>
              <a:rPr lang="sk-SK" sz="2400" dirty="0"/>
              <a:t> </a:t>
            </a:r>
            <a:r>
              <a:rPr lang="sk-SK" sz="2400" dirty="0" smtClean="0"/>
              <a:t>– podrobnejšie v skriptách Štrba, s.105-115</a:t>
            </a:r>
          </a:p>
          <a:p>
            <a:r>
              <a:rPr lang="sk-SK" sz="2400" dirty="0" smtClean="0"/>
              <a:t>Pozitívny aspekt – paralela k Ježišovmu poslaniu, účasť na Ježišovej moci Božieho kráľovstva, ochota nasledovať</a:t>
            </a:r>
          </a:p>
          <a:p>
            <a:r>
              <a:rPr lang="sk-SK" sz="2400" dirty="0" smtClean="0"/>
              <a:t>Negatívny aspekt – nechápanie, nedostatok viery, prízemné ambície</a:t>
            </a:r>
            <a:br>
              <a:rPr lang="sk-SK" sz="2400" dirty="0" smtClean="0"/>
            </a:b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276257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1. Naratívna </a:t>
            </a:r>
            <a:r>
              <a:rPr lang="sk-SK" dirty="0" err="1" smtClean="0"/>
              <a:t>kristológia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Ježiš a jeho cesta:</a:t>
            </a:r>
          </a:p>
          <a:p>
            <a:r>
              <a:rPr lang="sk-SK" dirty="0" smtClean="0"/>
              <a:t>obsah úvodného verša: „Začiatok evanjelia Ježiša Krista, Syna Božieho“ </a:t>
            </a:r>
          </a:p>
          <a:p>
            <a:r>
              <a:rPr lang="sk-SK" dirty="0" smtClean="0"/>
              <a:t>jeho cesta = náuka: </a:t>
            </a:r>
            <a:r>
              <a:rPr lang="sk-SK" dirty="0" err="1" smtClean="0"/>
              <a:t>Mk</a:t>
            </a:r>
            <a:r>
              <a:rPr lang="sk-SK" dirty="0" smtClean="0"/>
              <a:t> 12,14: „pravde učíš Božej ceste“ „a nasledoval ho po ceste“.</a:t>
            </a:r>
          </a:p>
          <a:p>
            <a:r>
              <a:rPr lang="sk-SK" dirty="0" smtClean="0"/>
              <a:t>Osoba Ježiša Krista je od samého začiatku evanjelia až do konca zahalená tajomstvom, ktoré je úzko späté s tajomstvom Božieho kráľovstva (4,11) a postupne sa odhaľuje - cestou do Jeruzalema</a:t>
            </a:r>
          </a:p>
          <a:p>
            <a:r>
              <a:rPr lang="sk-SK" dirty="0" smtClean="0"/>
              <a:t>vo chvíli keď zomiera na kríži zaznieva vyznanie stotníka: „Tento človek bol naozaj Boží Syn“ (15,39) - literárna inklúzia s prvým veršom.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704567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Zástupný symbol obsahu 2"/>
          <p:cNvSpPr>
            <a:spLocks noGrp="1"/>
          </p:cNvSpPr>
          <p:nvPr>
            <p:ph idx="1"/>
          </p:nvPr>
        </p:nvSpPr>
        <p:spPr>
          <a:xfrm>
            <a:off x="838200" y="1069676"/>
            <a:ext cx="10515600" cy="553815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sk-SK" altLang="sk-SK" sz="2400" dirty="0"/>
              <a:t>	- </a:t>
            </a:r>
            <a:r>
              <a:rPr lang="sk-SK" altLang="sk-SK" dirty="0" err="1" smtClean="0"/>
              <a:t>Mk</a:t>
            </a:r>
            <a:r>
              <a:rPr lang="sk-SK" altLang="sk-SK" dirty="0" smtClean="0"/>
              <a:t> </a:t>
            </a:r>
            <a:r>
              <a:rPr lang="sk-SK" altLang="sk-SK" dirty="0"/>
              <a:t>je plný </a:t>
            </a:r>
            <a:r>
              <a:rPr lang="sk-SK" altLang="sk-SK" b="1" dirty="0">
                <a:solidFill>
                  <a:srgbClr val="FF0000"/>
                </a:solidFill>
              </a:rPr>
              <a:t>otázok</a:t>
            </a:r>
            <a:r>
              <a:rPr lang="sk-SK" altLang="sk-SK" dirty="0"/>
              <a:t> – rétorických i reálnych /až 114/</a:t>
            </a:r>
          </a:p>
          <a:p>
            <a:pPr>
              <a:buFont typeface="Arial" panose="020B0604020202020204" pitchFamily="34" charset="0"/>
              <a:buNone/>
            </a:pPr>
            <a:r>
              <a:rPr lang="sk-SK" altLang="sk-SK" dirty="0"/>
              <a:t>		1:27	</a:t>
            </a:r>
            <a:r>
              <a:rPr lang="sk-SK" altLang="sk-SK" i="1" dirty="0"/>
              <a:t>čo to je? Nové učenie s mocou? </a:t>
            </a:r>
            <a:endParaRPr lang="sk-SK" altLang="sk-SK" dirty="0"/>
          </a:p>
          <a:p>
            <a:pPr>
              <a:buFont typeface="Arial" panose="020B0604020202020204" pitchFamily="34" charset="0"/>
              <a:buNone/>
            </a:pPr>
            <a:r>
              <a:rPr lang="sk-SK" altLang="sk-SK" i="1" dirty="0"/>
              <a:t>		</a:t>
            </a:r>
            <a:r>
              <a:rPr lang="sk-SK" altLang="sk-SK" dirty="0"/>
              <a:t>2:7	</a:t>
            </a:r>
            <a:r>
              <a:rPr lang="sk-SK" altLang="sk-SK" i="1" dirty="0"/>
              <a:t>čo to hovorí? Kto môže odpúšťať hriechy?</a:t>
            </a:r>
            <a:endParaRPr lang="sk-SK" altLang="sk-SK" dirty="0"/>
          </a:p>
          <a:p>
            <a:pPr>
              <a:buFont typeface="Arial" panose="020B0604020202020204" pitchFamily="34" charset="0"/>
              <a:buNone/>
            </a:pPr>
            <a:r>
              <a:rPr lang="sk-SK" altLang="sk-SK" i="1" dirty="0"/>
              <a:t>		</a:t>
            </a:r>
            <a:r>
              <a:rPr lang="sk-SK" altLang="sk-SK" dirty="0"/>
              <a:t>2:16	</a:t>
            </a:r>
            <a:r>
              <a:rPr lang="sk-SK" altLang="sk-SK" i="1" dirty="0"/>
              <a:t>prečo stoluje s hriešnikmi­?</a:t>
            </a:r>
            <a:endParaRPr lang="sk-SK" altLang="sk-SK" dirty="0"/>
          </a:p>
          <a:p>
            <a:pPr>
              <a:buFont typeface="Arial" panose="020B0604020202020204" pitchFamily="34" charset="0"/>
              <a:buNone/>
            </a:pPr>
            <a:r>
              <a:rPr lang="sk-SK" altLang="sk-SK" i="1" dirty="0"/>
              <a:t>		</a:t>
            </a:r>
            <a:r>
              <a:rPr lang="sk-SK" altLang="sk-SK" dirty="0"/>
              <a:t>2:24	</a:t>
            </a:r>
            <a:r>
              <a:rPr lang="sk-SK" altLang="sk-SK" i="1" dirty="0"/>
              <a:t>prečo robia to, čo je zakázané?</a:t>
            </a:r>
            <a:endParaRPr lang="sk-SK" altLang="sk-SK" dirty="0"/>
          </a:p>
          <a:p>
            <a:pPr>
              <a:buFont typeface="Arial" panose="020B0604020202020204" pitchFamily="34" charset="0"/>
              <a:buNone/>
            </a:pPr>
            <a:r>
              <a:rPr lang="sk-SK" altLang="sk-SK" i="1" dirty="0"/>
              <a:t>		</a:t>
            </a:r>
            <a:r>
              <a:rPr lang="sk-SK" altLang="sk-SK" dirty="0"/>
              <a:t>4:41	</a:t>
            </a:r>
            <a:r>
              <a:rPr lang="sk-SK" altLang="sk-SK" i="1" dirty="0"/>
              <a:t>kto to je, že aj more a vietor ho počúvajú?</a:t>
            </a:r>
            <a:endParaRPr lang="sk-SK" altLang="sk-SK" dirty="0"/>
          </a:p>
          <a:p>
            <a:pPr>
              <a:buFont typeface="Arial" panose="020B0604020202020204" pitchFamily="34" charset="0"/>
              <a:buNone/>
            </a:pPr>
            <a:r>
              <a:rPr lang="sk-SK" altLang="sk-SK" i="1" dirty="0"/>
              <a:t>		</a:t>
            </a:r>
            <a:r>
              <a:rPr lang="sk-SK" altLang="sk-SK" dirty="0"/>
              <a:t>6:2	</a:t>
            </a:r>
            <a:r>
              <a:rPr lang="sk-SK" altLang="sk-SK" i="1" dirty="0"/>
              <a:t>kto získal túto múdrosť?</a:t>
            </a:r>
            <a:endParaRPr lang="sk-SK" altLang="sk-SK" dirty="0"/>
          </a:p>
          <a:p>
            <a:pPr>
              <a:buFont typeface="Arial" panose="020B0604020202020204" pitchFamily="34" charset="0"/>
              <a:buNone/>
            </a:pPr>
            <a:r>
              <a:rPr lang="sk-SK" altLang="sk-SK" i="1" dirty="0"/>
              <a:t>		</a:t>
            </a:r>
            <a:r>
              <a:rPr lang="sk-SK" altLang="sk-SK" dirty="0"/>
              <a:t>7:5	</a:t>
            </a:r>
            <a:r>
              <a:rPr lang="sk-SK" altLang="sk-SK" i="1" dirty="0"/>
              <a:t>prečo tvoji učeníci nedodržujú tradície?</a:t>
            </a:r>
            <a:endParaRPr lang="sk-SK" altLang="sk-SK" dirty="0"/>
          </a:p>
          <a:p>
            <a:pPr>
              <a:buFont typeface="Arial" panose="020B0604020202020204" pitchFamily="34" charset="0"/>
              <a:buNone/>
            </a:pPr>
            <a:r>
              <a:rPr lang="sk-SK" altLang="sk-SK" i="1" dirty="0"/>
              <a:t>		</a:t>
            </a:r>
            <a:r>
              <a:rPr lang="sk-SK" altLang="sk-SK" dirty="0"/>
              <a:t>8:27	</a:t>
            </a:r>
            <a:r>
              <a:rPr lang="sk-SK" altLang="sk-SK" i="1" dirty="0"/>
              <a:t>za koho ma pokladajú ľudia a vy?</a:t>
            </a:r>
            <a:endParaRPr lang="sk-SK" altLang="sk-SK" dirty="0"/>
          </a:p>
        </p:txBody>
      </p:sp>
    </p:spTree>
    <p:extLst>
      <p:ext uri="{BB962C8B-B14F-4D97-AF65-F5344CB8AC3E}">
        <p14:creationId xmlns:p14="http://schemas.microsoft.com/office/powerpoint/2010/main" val="1006378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charakteristika žánru </a:t>
            </a:r>
            <a:r>
              <a:rPr lang="sk-SK" dirty="0" err="1" smtClean="0"/>
              <a:t>Mk</a:t>
            </a:r>
            <a:r>
              <a:rPr lang="sk-SK" dirty="0" smtClean="0"/>
              <a:t> = antická biografia </a:t>
            </a:r>
          </a:p>
          <a:p>
            <a:r>
              <a:rPr lang="sk-SK" dirty="0" smtClean="0"/>
              <a:t>v prvej časti dominuje otázka typu </a:t>
            </a:r>
            <a:r>
              <a:rPr lang="sk-SK" b="1" dirty="0" smtClean="0"/>
              <a:t>kto je Ježiš </a:t>
            </a:r>
            <a:r>
              <a:rPr lang="sk-SK" dirty="0" smtClean="0"/>
              <a:t>a zároveň klimaxom zostáva Petrova odpoveď /8:29/, </a:t>
            </a:r>
          </a:p>
          <a:p>
            <a:r>
              <a:rPr lang="sk-SK" dirty="0" smtClean="0"/>
              <a:t>v druhej časti </a:t>
            </a:r>
            <a:r>
              <a:rPr lang="sk-SK" dirty="0" err="1" smtClean="0"/>
              <a:t>Mk</a:t>
            </a:r>
            <a:r>
              <a:rPr lang="sk-SK" dirty="0" smtClean="0"/>
              <a:t> ukazuje </a:t>
            </a:r>
            <a:r>
              <a:rPr lang="sk-SK" b="1" dirty="0" smtClean="0"/>
              <a:t>akým Mesiášom je Ježiš</a:t>
            </a:r>
            <a:r>
              <a:rPr lang="sk-SK" dirty="0" smtClean="0"/>
              <a:t>. Ježiš zjavuje svoje poslanie a charakter /8:31; 9:31; 10:32/.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523524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672860"/>
            <a:ext cx="10515600" cy="5504103"/>
          </a:xfrm>
        </p:spPr>
        <p:txBody>
          <a:bodyPr>
            <a:normAutofit/>
          </a:bodyPr>
          <a:lstStyle/>
          <a:p>
            <a:r>
              <a:rPr lang="sk-SK" sz="3300" dirty="0" smtClean="0"/>
              <a:t>Inklúzie:</a:t>
            </a:r>
          </a:p>
          <a:p>
            <a:endParaRPr lang="sk-SK" sz="3300" dirty="0" smtClean="0"/>
          </a:p>
          <a:p>
            <a:pPr lvl="1"/>
            <a:r>
              <a:rPr lang="sk-SK" sz="2800" dirty="0" smtClean="0"/>
              <a:t>Prológ </a:t>
            </a:r>
            <a:r>
              <a:rPr lang="sk-SK" sz="2800" dirty="0" smtClean="0"/>
              <a:t>začiatok Ježišovej cesty (1,2) v </a:t>
            </a:r>
            <a:r>
              <a:rPr lang="sk-SK" sz="2800" b="1" dirty="0" smtClean="0"/>
              <a:t>Galilei</a:t>
            </a:r>
            <a:endParaRPr lang="sk-SK" sz="2800" b="1" dirty="0" smtClean="0"/>
          </a:p>
          <a:p>
            <a:pPr lvl="1"/>
            <a:r>
              <a:rPr lang="sk-SK" sz="2800" dirty="0" smtClean="0"/>
              <a:t>Epilóg koniec v </a:t>
            </a:r>
            <a:r>
              <a:rPr lang="sk-SK" sz="2800" b="1" dirty="0" smtClean="0"/>
              <a:t>Galilei</a:t>
            </a:r>
            <a:r>
              <a:rPr lang="sk-SK" sz="2800" dirty="0" smtClean="0"/>
              <a:t> (16,6-7) </a:t>
            </a:r>
            <a:r>
              <a:rPr lang="sk-SK" sz="2800" dirty="0" smtClean="0"/>
              <a:t>		</a:t>
            </a:r>
          </a:p>
          <a:p>
            <a:pPr lvl="1"/>
            <a:r>
              <a:rPr lang="sk-SK" sz="2800" dirty="0" smtClean="0"/>
              <a:t>Ježiš pochádzajúci z </a:t>
            </a:r>
            <a:r>
              <a:rPr lang="sk-SK" sz="2800" dirty="0" err="1" smtClean="0"/>
              <a:t>galilejského</a:t>
            </a:r>
            <a:r>
              <a:rPr lang="sk-SK" sz="2800" dirty="0" smtClean="0"/>
              <a:t> </a:t>
            </a:r>
            <a:r>
              <a:rPr lang="sk-SK" sz="2800" b="1" dirty="0" smtClean="0"/>
              <a:t>Nazareta</a:t>
            </a:r>
            <a:r>
              <a:rPr lang="sk-SK" sz="2800" dirty="0" smtClean="0"/>
              <a:t> (1,9) </a:t>
            </a:r>
          </a:p>
          <a:p>
            <a:pPr lvl="1"/>
            <a:r>
              <a:rPr lang="sk-SK" sz="2800" dirty="0" smtClean="0"/>
              <a:t>ženy hľadajú Ježiša </a:t>
            </a:r>
            <a:r>
              <a:rPr lang="sk-SK" sz="2800" b="1" dirty="0" smtClean="0"/>
              <a:t>Nazaretského</a:t>
            </a:r>
            <a:r>
              <a:rPr lang="sk-SK" sz="2800" dirty="0" smtClean="0"/>
              <a:t> (16,6).</a:t>
            </a:r>
          </a:p>
          <a:p>
            <a:pPr lvl="1"/>
            <a:r>
              <a:rPr lang="sk-SK" sz="2800" dirty="0" smtClean="0"/>
              <a:t>V úvode </a:t>
            </a:r>
            <a:r>
              <a:rPr lang="sk-SK" sz="2800" b="1" dirty="0" smtClean="0"/>
              <a:t>hlas z neba</a:t>
            </a:r>
            <a:r>
              <a:rPr lang="sk-SK" sz="2800" dirty="0" smtClean="0"/>
              <a:t>: „Ty si môj milovaný Syn“ (1,11) </a:t>
            </a:r>
          </a:p>
          <a:p>
            <a:pPr lvl="1"/>
            <a:r>
              <a:rPr lang="sk-SK" sz="2800" dirty="0" smtClean="0"/>
              <a:t>Na konci </a:t>
            </a:r>
            <a:r>
              <a:rPr lang="sk-SK" sz="2800" b="1" dirty="0" smtClean="0"/>
              <a:t>hlas nebeskej bytosti</a:t>
            </a:r>
            <a:r>
              <a:rPr lang="sk-SK" sz="2800" dirty="0" smtClean="0"/>
              <a:t>: „Vstal z mŕtvych. Niet ho tu“ (16,6). Medzi týmito dvomi nebeskými hlasmi je vyrozprávané celé tajomstvo osoby Ježiša Krista.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181811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759125"/>
            <a:ext cx="10515600" cy="5417838"/>
          </a:xfrm>
        </p:spPr>
        <p:txBody>
          <a:bodyPr/>
          <a:lstStyle/>
          <a:p>
            <a:r>
              <a:rPr lang="sk-SK" dirty="0" smtClean="0"/>
              <a:t>Hneď na začiatku evanjelia: </a:t>
            </a:r>
            <a:r>
              <a:rPr lang="sk-SK" b="1" dirty="0" smtClean="0"/>
              <a:t>motív démonov</a:t>
            </a:r>
            <a:r>
              <a:rPr lang="sk-SK" dirty="0" smtClean="0"/>
              <a:t>, ktorí </a:t>
            </a:r>
            <a:r>
              <a:rPr lang="sk-SK" b="1" dirty="0" smtClean="0"/>
              <a:t>poznajú </a:t>
            </a:r>
            <a:r>
              <a:rPr lang="sk-SK" dirty="0" smtClean="0"/>
              <a:t>Ježiša (1,34), </a:t>
            </a:r>
          </a:p>
          <a:p>
            <a:r>
              <a:rPr lang="sk-SK" dirty="0" smtClean="0"/>
              <a:t>v </a:t>
            </a:r>
            <a:r>
              <a:rPr lang="sk-SK" dirty="0" err="1" smtClean="0"/>
              <a:t>perikope</a:t>
            </a:r>
            <a:r>
              <a:rPr lang="sk-SK" dirty="0" smtClean="0"/>
              <a:t> 3,7-6,6a </a:t>
            </a:r>
            <a:r>
              <a:rPr lang="sk-SK" b="1" dirty="0" smtClean="0"/>
              <a:t>hovoria a odhaľujú </a:t>
            </a:r>
            <a:r>
              <a:rPr lang="sk-SK" dirty="0" smtClean="0"/>
              <a:t>jeho tajomnú prirodzenosť (3,11). Strach</a:t>
            </a:r>
            <a:r>
              <a:rPr lang="sk-SK" b="1" dirty="0" smtClean="0"/>
              <a:t> </a:t>
            </a:r>
            <a:r>
              <a:rPr lang="sk-SK" dirty="0" smtClean="0"/>
              <a:t>(4,41) a úžas (5,42) provokujú otázku ohľadne jeho osoby. </a:t>
            </a:r>
          </a:p>
          <a:p>
            <a:r>
              <a:rPr lang="sk-SK" dirty="0" smtClean="0"/>
              <a:t>Správna odpoveď je možná jedine vo viere, ktorej niet v príbuzných (3,20-31), v zákonníkoch (3,22-29), v Dvanástich (4,40) a ani v Nazaretčanoch (6,1-6a)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8765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ďalšie stavebné prvky rozprávania zjavujúce Ježišovu identitu sa nachádzajú na začiatku, v strede a na konci evanjelia: </a:t>
            </a:r>
            <a:r>
              <a:rPr lang="sk-SK" b="1" dirty="0" smtClean="0"/>
              <a:t>Ježišov krst</a:t>
            </a:r>
            <a:r>
              <a:rPr lang="sk-SK" dirty="0" smtClean="0"/>
              <a:t>, </a:t>
            </a:r>
            <a:r>
              <a:rPr lang="sk-SK" b="1" dirty="0" smtClean="0"/>
              <a:t>premenenie</a:t>
            </a:r>
            <a:r>
              <a:rPr lang="sk-SK" dirty="0" smtClean="0"/>
              <a:t> a </a:t>
            </a:r>
            <a:r>
              <a:rPr lang="sk-SK" b="1" dirty="0" smtClean="0"/>
              <a:t>smrť</a:t>
            </a:r>
            <a:r>
              <a:rPr lang="sk-SK" dirty="0" smtClean="0"/>
              <a:t>.</a:t>
            </a:r>
          </a:p>
          <a:p>
            <a:r>
              <a:rPr lang="sk-SK" dirty="0" smtClean="0"/>
              <a:t>Ide o tri zvlášť dôležité zjavenia, potvrdzujúce úvodný verš </a:t>
            </a:r>
            <a:r>
              <a:rPr lang="sk-SK" dirty="0" err="1" smtClean="0"/>
              <a:t>Mk</a:t>
            </a:r>
            <a:r>
              <a:rPr lang="sk-SK" dirty="0" smtClean="0"/>
              <a:t>  začiatok evanjelia Ježiša Krista (1:1)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9145851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obsah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5767830"/>
              </p:ext>
            </p:extLst>
          </p:nvPr>
        </p:nvGraphicFramePr>
        <p:xfrm>
          <a:off x="854015" y="526211"/>
          <a:ext cx="10472469" cy="5792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0823"/>
                <a:gridCol w="3490823"/>
                <a:gridCol w="3490823"/>
              </a:tblGrid>
              <a:tr h="673173">
                <a:tc>
                  <a:txBody>
                    <a:bodyPr/>
                    <a:lstStyle/>
                    <a:p>
                      <a:pPr algn="ctr"/>
                      <a:r>
                        <a:rPr lang="cs-CZ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KRST	1:9-11</a:t>
                      </a:r>
                      <a:endParaRPr lang="sk-SK" sz="2800" dirty="0"/>
                    </a:p>
                  </a:txBody>
                  <a:tcPr marT="45717" marB="4571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PREMENENIE 9:2-8</a:t>
                      </a:r>
                      <a:endParaRPr lang="sk-SK" sz="2800" dirty="0"/>
                    </a:p>
                  </a:txBody>
                  <a:tcPr marT="45717" marB="4571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SMRŤ 15:33-41</a:t>
                      </a:r>
                      <a:endParaRPr lang="sk-SK" sz="2800" dirty="0"/>
                    </a:p>
                  </a:txBody>
                  <a:tcPr marT="45717" marB="45717" anchor="ctr"/>
                </a:tc>
              </a:tr>
              <a:tr h="856512">
                <a:tc>
                  <a:txBody>
                    <a:bodyPr/>
                    <a:lstStyle/>
                    <a:p>
                      <a:pPr algn="ctr"/>
                      <a:r>
                        <a:rPr lang="cs-CZ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Roztrhnuté nebo</a:t>
                      </a:r>
                      <a:endParaRPr lang="sk-SK" sz="2800" dirty="0"/>
                    </a:p>
                  </a:txBody>
                  <a:tcPr marT="45717" marB="4571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Premena</a:t>
                      </a:r>
                      <a:r>
                        <a:rPr lang="cs-CZ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2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rúcha</a:t>
                      </a:r>
                      <a:endParaRPr lang="sk-SK" sz="2800" dirty="0"/>
                    </a:p>
                  </a:txBody>
                  <a:tcPr marT="45717" marB="4571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Roztrhnutá opona </a:t>
                      </a:r>
                      <a:r>
                        <a:rPr lang="cs-CZ" sz="2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Svätyne</a:t>
                      </a:r>
                      <a:endParaRPr lang="sk-SK" sz="2800" dirty="0"/>
                    </a:p>
                  </a:txBody>
                  <a:tcPr marT="45717" marB="45717" anchor="ctr"/>
                </a:tc>
              </a:tr>
              <a:tr h="673173">
                <a:tc>
                  <a:txBody>
                    <a:bodyPr/>
                    <a:lstStyle/>
                    <a:p>
                      <a:pPr algn="ctr"/>
                      <a:r>
                        <a:rPr lang="cs-CZ" sz="2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Zostúpenie</a:t>
                      </a:r>
                      <a:r>
                        <a:rPr lang="cs-CZ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holubice</a:t>
                      </a:r>
                      <a:endParaRPr lang="sk-SK" sz="2800" dirty="0"/>
                    </a:p>
                  </a:txBody>
                  <a:tcPr marT="45717" marB="4571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Zostúpenie</a:t>
                      </a:r>
                      <a:r>
                        <a:rPr lang="cs-CZ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oblaku</a:t>
                      </a:r>
                      <a:endParaRPr lang="sk-SK" sz="2800" dirty="0"/>
                    </a:p>
                  </a:txBody>
                  <a:tcPr marT="45717" marB="4571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Zostúpenie</a:t>
                      </a:r>
                      <a:r>
                        <a:rPr lang="cs-CZ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tmy</a:t>
                      </a:r>
                      <a:endParaRPr lang="sk-SK" sz="2800" dirty="0"/>
                    </a:p>
                  </a:txBody>
                  <a:tcPr marT="45717" marB="45717" anchor="ctr"/>
                </a:tc>
              </a:tr>
              <a:tr h="673173">
                <a:tc>
                  <a:txBody>
                    <a:bodyPr/>
                    <a:lstStyle/>
                    <a:p>
                      <a:pPr algn="ctr"/>
                      <a:r>
                        <a:rPr lang="cs-CZ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Hlas z </a:t>
                      </a:r>
                      <a:r>
                        <a:rPr lang="cs-CZ" sz="2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neba</a:t>
                      </a:r>
                      <a:endParaRPr lang="sk-SK" sz="2800" dirty="0"/>
                    </a:p>
                  </a:txBody>
                  <a:tcPr marT="45717" marB="4571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Hlas z oblaku</a:t>
                      </a:r>
                      <a:endParaRPr lang="sk-SK" sz="2800" dirty="0"/>
                    </a:p>
                  </a:txBody>
                  <a:tcPr marT="45717" marB="4571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Ježišov</a:t>
                      </a:r>
                      <a:r>
                        <a:rPr lang="cs-CZ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2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výkrik</a:t>
                      </a:r>
                      <a:endParaRPr lang="sk-SK" sz="2800" dirty="0"/>
                    </a:p>
                  </a:txBody>
                  <a:tcPr marT="45717" marB="45717" anchor="ctr"/>
                </a:tc>
              </a:tr>
              <a:tr h="1555848">
                <a:tc>
                  <a:txBody>
                    <a:bodyPr/>
                    <a:lstStyle/>
                    <a:p>
                      <a:pPr algn="ctr"/>
                      <a:r>
                        <a:rPr lang="cs-CZ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Ty si </a:t>
                      </a:r>
                      <a:r>
                        <a:rPr lang="cs-CZ" sz="2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môj</a:t>
                      </a:r>
                      <a:r>
                        <a:rPr lang="cs-CZ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milovaný Syn</a:t>
                      </a:r>
                      <a:endParaRPr lang="sk-SK" sz="2800" dirty="0"/>
                    </a:p>
                  </a:txBody>
                  <a:tcPr marT="45717" marB="4571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Ty si </a:t>
                      </a:r>
                      <a:r>
                        <a:rPr lang="cs-CZ" sz="2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môj</a:t>
                      </a:r>
                      <a:r>
                        <a:rPr lang="cs-CZ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Syn, v </a:t>
                      </a:r>
                      <a:r>
                        <a:rPr lang="cs-CZ" sz="2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ktorom</a:t>
                      </a:r>
                      <a:r>
                        <a:rPr lang="cs-CZ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mám </a:t>
                      </a:r>
                      <a:r>
                        <a:rPr lang="cs-CZ" sz="2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zaľúbenie</a:t>
                      </a:r>
                      <a:endParaRPr lang="sk-SK" sz="2800" dirty="0"/>
                    </a:p>
                  </a:txBody>
                  <a:tcPr marT="45717" marB="4571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Naozaj</a:t>
                      </a:r>
                      <a:r>
                        <a:rPr lang="cs-CZ" sz="28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tento bol Boží Syn</a:t>
                      </a:r>
                      <a:endParaRPr lang="sk-SK" sz="2800" i="0" dirty="0"/>
                    </a:p>
                  </a:txBody>
                  <a:tcPr marT="45717" marB="45717" anchor="ctr"/>
                </a:tc>
              </a:tr>
              <a:tr h="1272151">
                <a:tc>
                  <a:txBody>
                    <a:bodyPr/>
                    <a:lstStyle/>
                    <a:p>
                      <a:pPr algn="ctr"/>
                      <a:r>
                        <a:rPr lang="cs-CZ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Ján  </a:t>
                      </a:r>
                      <a:r>
                        <a:rPr lang="cs-CZ" sz="2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ako</a:t>
                      </a:r>
                      <a:r>
                        <a:rPr lang="cs-CZ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Eliáš</a:t>
                      </a:r>
                      <a:endParaRPr lang="sk-SK" sz="2800" dirty="0"/>
                    </a:p>
                  </a:txBody>
                  <a:tcPr marT="45717" marB="4571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Ježiš</a:t>
                      </a:r>
                      <a:r>
                        <a:rPr lang="cs-CZ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 </a:t>
                      </a:r>
                      <a:r>
                        <a:rPr lang="cs-CZ" sz="2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Eliášom</a:t>
                      </a:r>
                      <a:endParaRPr lang="sk-SK" sz="2800" dirty="0"/>
                    </a:p>
                  </a:txBody>
                  <a:tcPr marT="45717" marB="4571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Volá </a:t>
                      </a:r>
                      <a:r>
                        <a:rPr lang="cs-CZ" sz="280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Eliáša</a:t>
                      </a:r>
                      <a:r>
                        <a:rPr lang="cs-CZ" sz="28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endParaRPr lang="sk-SK" sz="2800" i="0" dirty="0"/>
                    </a:p>
                  </a:txBody>
                  <a:tcPr marT="45717" marB="45717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758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obsah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1226016"/>
              </p:ext>
            </p:extLst>
          </p:nvPr>
        </p:nvGraphicFramePr>
        <p:xfrm>
          <a:off x="888521" y="508959"/>
          <a:ext cx="10472469" cy="61979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37426"/>
                <a:gridCol w="2637133"/>
                <a:gridCol w="2738621"/>
                <a:gridCol w="3259289"/>
              </a:tblGrid>
              <a:tr h="642190">
                <a:tc>
                  <a:txBody>
                    <a:bodyPr/>
                    <a:lstStyle/>
                    <a:p>
                      <a:pPr indent="252095" algn="ctr"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 </a:t>
                      </a:r>
                      <a:endParaRPr lang="sk-SK" sz="2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52095" algn="ctr"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I. triptych</a:t>
                      </a:r>
                      <a:endParaRPr lang="sk-SK" sz="2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52095" algn="ctr"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II. triptych</a:t>
                      </a:r>
                      <a:endParaRPr lang="sk-SK" sz="28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52095" algn="ctr"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III. triptych</a:t>
                      </a:r>
                      <a:endParaRPr lang="sk-SK" sz="28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</a:tr>
              <a:tr h="1284378">
                <a:tc>
                  <a:txBody>
                    <a:bodyPr/>
                    <a:lstStyle/>
                    <a:p>
                      <a:pPr indent="252095" algn="ctr"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Ježiš</a:t>
                      </a:r>
                      <a:endParaRPr lang="sk-SK" sz="2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52095" algn="ctr"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Prvá predpoveď utrpenia </a:t>
                      </a:r>
                      <a:endParaRPr lang="sk-SK" sz="2800" dirty="0" smtClean="0">
                        <a:effectLst/>
                      </a:endParaRPr>
                    </a:p>
                    <a:p>
                      <a:pPr indent="252095" algn="ctr">
                        <a:spcAft>
                          <a:spcPts val="0"/>
                        </a:spcAft>
                      </a:pPr>
                      <a:r>
                        <a:rPr lang="sk-SK" sz="2800" dirty="0" smtClean="0">
                          <a:effectLst/>
                        </a:rPr>
                        <a:t>(</a:t>
                      </a:r>
                      <a:r>
                        <a:rPr lang="sk-SK" sz="2800" dirty="0">
                          <a:effectLst/>
                        </a:rPr>
                        <a:t>8,31-32a)</a:t>
                      </a:r>
                      <a:endParaRPr lang="sk-SK" sz="2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52095" algn="ctr"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Druhá predpoveď utrpenia </a:t>
                      </a:r>
                      <a:endParaRPr lang="sk-SK" sz="2800" dirty="0" smtClean="0">
                        <a:effectLst/>
                      </a:endParaRPr>
                    </a:p>
                    <a:p>
                      <a:pPr indent="252095" algn="ctr">
                        <a:spcAft>
                          <a:spcPts val="0"/>
                        </a:spcAft>
                      </a:pPr>
                      <a:r>
                        <a:rPr lang="sk-SK" sz="2800" dirty="0" smtClean="0">
                          <a:effectLst/>
                        </a:rPr>
                        <a:t>(</a:t>
                      </a:r>
                      <a:r>
                        <a:rPr lang="sk-SK" sz="2800" dirty="0">
                          <a:effectLst/>
                        </a:rPr>
                        <a:t>9,30-31)</a:t>
                      </a:r>
                      <a:endParaRPr lang="sk-SK" sz="2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52095" algn="ctr"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Tretia predpoveď utrpenia (10,32-34)</a:t>
                      </a:r>
                      <a:endParaRPr lang="sk-SK" sz="28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</a:tr>
              <a:tr h="1127182">
                <a:tc>
                  <a:txBody>
                    <a:bodyPr/>
                    <a:lstStyle/>
                    <a:p>
                      <a:pPr indent="252095" algn="ctr"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Reakcia učeníkov</a:t>
                      </a:r>
                      <a:endParaRPr lang="sk-SK" sz="2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52095" algn="ctr"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Peter karhá Ježiša (8,32b)</a:t>
                      </a:r>
                      <a:endParaRPr lang="sk-SK" sz="2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52095" algn="ctr"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Učeníci nechápu (9,32)</a:t>
                      </a:r>
                      <a:endParaRPr lang="sk-SK" sz="28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52095" algn="ctr"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Jakub a Ján žiadajú popredné miesta (</a:t>
                      </a:r>
                      <a:r>
                        <a:rPr lang="sk-SK" sz="2800" dirty="0" smtClean="0">
                          <a:effectLst/>
                        </a:rPr>
                        <a:t>10,35-40)</a:t>
                      </a:r>
                      <a:endParaRPr lang="sk-SK" sz="2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</a:tr>
              <a:tr h="2568753">
                <a:tc>
                  <a:txBody>
                    <a:bodyPr/>
                    <a:lstStyle/>
                    <a:p>
                      <a:pPr indent="252095" algn="ctr"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Ježišovo poučenie</a:t>
                      </a:r>
                      <a:endParaRPr lang="sk-SK" sz="2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52095" algn="ctr"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O nasledovaní Ježiša </a:t>
                      </a:r>
                      <a:endParaRPr lang="sk-SK" sz="2800" dirty="0" smtClean="0">
                        <a:effectLst/>
                      </a:endParaRPr>
                    </a:p>
                    <a:p>
                      <a:pPr indent="252095" algn="ctr">
                        <a:spcAft>
                          <a:spcPts val="0"/>
                        </a:spcAft>
                      </a:pPr>
                      <a:r>
                        <a:rPr lang="sk-SK" sz="2800" dirty="0" smtClean="0">
                          <a:effectLst/>
                        </a:rPr>
                        <a:t>(</a:t>
                      </a:r>
                      <a:r>
                        <a:rPr lang="sk-SK" sz="2800" dirty="0">
                          <a:effectLst/>
                        </a:rPr>
                        <a:t>8,33 – 9,1)</a:t>
                      </a:r>
                      <a:endParaRPr lang="sk-SK" sz="2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52095" algn="ctr"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O prvenstve, konaní v Ježišovom mene a pohoršení (9,33-50)</a:t>
                      </a:r>
                      <a:endParaRPr lang="sk-SK" sz="2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52095" algn="ctr"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O službe (10,41-45)</a:t>
                      </a:r>
                      <a:endParaRPr lang="sk-SK" sz="2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3743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844</Words>
  <Application>Microsoft Office PowerPoint</Application>
  <PresentationFormat>Širokouhlá</PresentationFormat>
  <Paragraphs>119</Paragraphs>
  <Slides>16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Motív Office</vt:lpstr>
      <vt:lpstr>Hlavné témy Nového zákona</vt:lpstr>
      <vt:lpstr>1. Naratívna kristológia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2. Ježišove tituly</vt:lpstr>
      <vt:lpstr>2.1. Syn Boží</vt:lpstr>
      <vt:lpstr>2.2. Mesiáš (Kristus), Syn Dávidov, židovský kráľ </vt:lpstr>
      <vt:lpstr>2.3. Syn človeka</vt:lpstr>
      <vt:lpstr>2.4. Ďalšie tituly</vt:lpstr>
      <vt:lpstr>3. Mesiášske tajomstvo</vt:lpstr>
      <vt:lpstr>4. Učeníctvo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Hlavné témy Nového zákona</dc:title>
  <dc:creator>Me</dc:creator>
  <cp:lastModifiedBy>Me</cp:lastModifiedBy>
  <cp:revision>15</cp:revision>
  <dcterms:created xsi:type="dcterms:W3CDTF">2019-03-30T06:51:43Z</dcterms:created>
  <dcterms:modified xsi:type="dcterms:W3CDTF">2019-03-30T08:57:59Z</dcterms:modified>
</cp:coreProperties>
</file>