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783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275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217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095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718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457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343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199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6314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985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4733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132D0-E57A-497E-939D-71CD24F60696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844C2-72C6-4606-8AD7-3AA1C524B5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338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Hlavné témy Nového zákona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Evanjelium podľa Lukáša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4005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072588"/>
              </p:ext>
            </p:extLst>
          </p:nvPr>
        </p:nvGraphicFramePr>
        <p:xfrm>
          <a:off x="1191490" y="744091"/>
          <a:ext cx="10020300" cy="503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83082"/>
                <a:gridCol w="6837218"/>
              </a:tblGrid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KTO? 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autor podľa tradície?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lekár &amp; Pavlov sprievodca (</a:t>
                      </a:r>
                      <a:r>
                        <a:rPr lang="sk-SK" sz="2800" dirty="0" err="1">
                          <a:effectLst/>
                        </a:rPr>
                        <a:t>Kol</a:t>
                      </a:r>
                      <a:r>
                        <a:rPr lang="sk-SK" sz="2800" dirty="0">
                          <a:effectLst/>
                        </a:rPr>
                        <a:t> 4:14; 2Tim 4:11; </a:t>
                      </a:r>
                      <a:r>
                        <a:rPr lang="sk-SK" sz="2800" dirty="0" err="1">
                          <a:effectLst/>
                        </a:rPr>
                        <a:t>Flm</a:t>
                      </a:r>
                      <a:r>
                        <a:rPr lang="sk-SK" sz="2800" dirty="0">
                          <a:effectLst/>
                        </a:rPr>
                        <a:t> 1:24 </a:t>
                      </a:r>
                      <a:r>
                        <a:rPr lang="sk-SK" sz="2800" dirty="0" err="1">
                          <a:effectLst/>
                        </a:rPr>
                        <a:t>only</a:t>
                      </a:r>
                      <a:r>
                        <a:rPr lang="sk-SK" sz="2800" dirty="0">
                          <a:effectLst/>
                        </a:rPr>
                        <a:t>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44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KTO? </a:t>
                      </a:r>
                      <a:r>
                        <a:rPr lang="sk-SK" sz="4000" b="1">
                          <a:effectLst/>
                        </a:rPr>
                        <a:t> </a:t>
                      </a:r>
                      <a:br>
                        <a:rPr lang="sk-SK" sz="4000" b="1">
                          <a:effectLst/>
                        </a:rPr>
                      </a:br>
                      <a:r>
                        <a:rPr lang="sk-SK" sz="2800" b="1">
                          <a:effectLst/>
                        </a:rPr>
                        <a:t>predpokladaný autor podľa textu?</a:t>
                      </a:r>
                      <a:endParaRPr lang="sk-SK" sz="40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konvertita z pohanstva;  grécky vzdelaný "historik"; píšuci Teofilovi (1:1-4)?</a:t>
                      </a:r>
                      <a:endParaRPr lang="sk-SK" sz="4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KOMU?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predpokladaní adresáti?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bohatší </a:t>
                      </a:r>
                      <a:r>
                        <a:rPr lang="sk-SK" sz="2800" dirty="0" err="1">
                          <a:effectLst/>
                        </a:rPr>
                        <a:t>pohanokresťania</a:t>
                      </a:r>
                      <a:r>
                        <a:rPr lang="sk-SK" sz="2800" dirty="0">
                          <a:effectLst/>
                        </a:rPr>
                        <a:t> žijúci v mestskej spoločnosti, ktorí sa stávali samoľúbi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596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582688"/>
              </p:ext>
            </p:extLst>
          </p:nvPr>
        </p:nvGraphicFramePr>
        <p:xfrm>
          <a:off x="1035627" y="318943"/>
          <a:ext cx="10020300" cy="6106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83082"/>
                <a:gridCol w="6837218"/>
              </a:tblGrid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ČO?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podtyp evanjeliového žánru?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usporiadaná správa kvôli "istému poznaniu"(1:1-4)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KDE?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odkiaľ a kam?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pravdepodobne Grécko; možno Sýria/</a:t>
                      </a:r>
                      <a:r>
                        <a:rPr lang="sk-SK" sz="2800" dirty="0" err="1">
                          <a:effectLst/>
                        </a:rPr>
                        <a:t>Antiochia</a:t>
                      </a:r>
                      <a:r>
                        <a:rPr lang="sk-SK" sz="2800" dirty="0">
                          <a:effectLst/>
                        </a:rPr>
                        <a:t> (Pavlove misie)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KEDY?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približný dátum?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od polovice do konca 80’s  (vrát. "mnohých" skorších písaných prameňov)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PREČO?  okolnosti spoločenstva &amp; autorov zámer?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to výzva veriacim viac prežívať vieru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05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086836"/>
              </p:ext>
            </p:extLst>
          </p:nvPr>
        </p:nvGraphicFramePr>
        <p:xfrm>
          <a:off x="1242204" y="396817"/>
          <a:ext cx="10177405" cy="5624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6341"/>
                <a:gridCol w="7471064"/>
              </a:tblGrid>
              <a:tr h="2435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Počet kapitol </a:t>
                      </a:r>
                      <a:endParaRPr lang="sk-SK" sz="32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(veršov a slov)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24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   ( 1151 / 19482)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Štýl v gréčtine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dobrý, elegantný, literárny 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Geografické</a:t>
                      </a:r>
                      <a:r>
                        <a:rPr lang="sk-SK" sz="2800" b="1" dirty="0">
                          <a:effectLst/>
                        </a:rPr>
                        <a:t> </a:t>
                      </a:r>
                      <a:r>
                        <a:rPr lang="sk-SK" sz="2800" b="1" dirty="0" err="1">
                          <a:effectLst/>
                        </a:rPr>
                        <a:t>umiestneniedeja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Jedna dlhá cesta k cieľu; do Jeruzalema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Typické literárne črty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Príbehy často v paralelách; veľa podobenstiev navyše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Literárny</a:t>
                      </a:r>
                      <a:r>
                        <a:rPr lang="sk-SK" sz="2800" b="1" dirty="0">
                          <a:effectLst/>
                        </a:rPr>
                        <a:t> úvod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"Usporiadaná správa" (1:1-4)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Začiatok evanjelia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Alžbeta a Mária; paralelné správy o narodení Jána Krstiteľa a Ježiša (1:5-2:52)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133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977903"/>
              </p:ext>
            </p:extLst>
          </p:nvPr>
        </p:nvGraphicFramePr>
        <p:xfrm>
          <a:off x="509155" y="716973"/>
          <a:ext cx="11294917" cy="556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1345"/>
                <a:gridCol w="7803572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Inauguračná udalosť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Čítanie Izaiáša 61; Odmietnutie v Nazarete (4:14-30)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Ježišovi</a:t>
                      </a:r>
                      <a:r>
                        <a:rPr lang="sk-SK" sz="2800" b="1" dirty="0">
                          <a:effectLst/>
                        </a:rPr>
                        <a:t> hlavní oponenti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Nespravodlivé autority  (civilné i náboženské); boháči a skorumpovaní ľudia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Ježišove posledné slová na kríži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"Budeš so mnou v raji" (23:43); "Otče do tvojich rúk porúčam svojho ducha" (23:46)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Pohľad na utrpenie 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kap. 22-23 – nevinný Ježiš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2435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Posledná veľká udalosť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Nanebovstúpenie z </a:t>
                      </a:r>
                      <a:r>
                        <a:rPr lang="sk-SK" sz="2800" dirty="0" err="1">
                          <a:effectLst/>
                        </a:rPr>
                        <a:t>Betánie</a:t>
                      </a:r>
                      <a:r>
                        <a:rPr lang="sk-SK" sz="2800" dirty="0">
                          <a:effectLst/>
                        </a:rPr>
                        <a:t>, východne od Jeruzalema (24:50-53)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Literárny záver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Učeníci sa vracajú do Jeruzalemského chrámu s radosťou, chváliac Boha (24:53)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28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201049"/>
              </p:ext>
            </p:extLst>
          </p:nvPr>
        </p:nvGraphicFramePr>
        <p:xfrm>
          <a:off x="519545" y="713798"/>
          <a:ext cx="11222181" cy="5192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8609"/>
                <a:gridCol w="7803572"/>
              </a:tblGrid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u="sng" dirty="0">
                          <a:effectLst/>
                        </a:rPr>
                        <a:t>Kristológia I: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Hlavné Ježišove tituly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Veľký prorok  (v slovách &amp; skutkoch); Pán (všetkých národov); Spasiteľ (zvlášť chudobných)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u="sng">
                          <a:effectLst/>
                        </a:rPr>
                        <a:t>Kristológia II</a:t>
                      </a:r>
                      <a:r>
                        <a:rPr lang="sk-SK" sz="2800">
                          <a:effectLst/>
                        </a:rPr>
                        <a:t>:   </a:t>
                      </a:r>
                      <a:br>
                        <a:rPr lang="sk-SK" sz="2800">
                          <a:effectLst/>
                        </a:rPr>
                      </a:br>
                      <a:r>
                        <a:rPr lang="sk-SK" sz="2800">
                          <a:effectLst/>
                        </a:rPr>
                        <a:t>Ježišove najväčšie skutky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Uzdravovanie chorých a posadnutých ľudí; odpúšťanie hriešnikom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415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u="sng" dirty="0">
                          <a:effectLst/>
                        </a:rPr>
                        <a:t>Učeníctvo I:</a:t>
                      </a:r>
                      <a:r>
                        <a:rPr lang="sk-SK" sz="2800" dirty="0">
                          <a:effectLst/>
                        </a:rPr>
                        <a:t/>
                      </a:r>
                      <a:br>
                        <a:rPr lang="sk-SK" sz="28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Náuka o učeníkoch.</a:t>
                      </a:r>
                      <a:br>
                        <a:rPr lang="sk-SK" sz="28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 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Zanechať všetko a nasledovať Ježiša; deliť sa s chudobnými; prijímať každého, zvlášť tých čo sú vydedení, ženy, nepriateľov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8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u="sng" dirty="0">
                          <a:effectLst/>
                        </a:rPr>
                        <a:t>Učeníctvo II</a:t>
                      </a:r>
                      <a:r>
                        <a:rPr lang="sk-SK" sz="2800" dirty="0">
                          <a:effectLst/>
                        </a:rPr>
                        <a:t>:</a:t>
                      </a:r>
                      <a:br>
                        <a:rPr lang="sk-SK" sz="28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príklady pre učeníkov.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Mária (1:26--2:51); milosrdný Samaritán (10:25-37); </a:t>
                      </a:r>
                      <a:r>
                        <a:rPr lang="sk-SK" sz="2800" dirty="0" err="1">
                          <a:effectLst/>
                        </a:rPr>
                        <a:t>Zachej</a:t>
                      </a:r>
                      <a:r>
                        <a:rPr lang="sk-SK" sz="2800" dirty="0">
                          <a:effectLst/>
                        </a:rPr>
                        <a:t> (19:1-10)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463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965360"/>
              </p:ext>
            </p:extLst>
          </p:nvPr>
        </p:nvGraphicFramePr>
        <p:xfrm>
          <a:off x="1077192" y="557934"/>
          <a:ext cx="10177405" cy="5834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8554"/>
                <a:gridCol w="6848851"/>
              </a:tblGrid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Eschatologické</a:t>
                      </a:r>
                      <a:r>
                        <a:rPr lang="sk-SK" sz="2800" b="1" dirty="0">
                          <a:effectLst/>
                        </a:rPr>
                        <a:t> očakávania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Po tom, ako bude Jeruzalem zničený a naplní sa čas pohanov; nie tak skoro; modlite sa! (21:20-24, 28, 36)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9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Základ pre posledný súd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Ako používate bohatstvo/majetok; podobenstvo o boháčovi a chudákovi (16:1-31)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415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Ďalšie väčšie témy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Naplnenie Božieho plánu; eschatologický obrat; mýtnici a hriešnici predchádzajú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Symbol evanjelistu:</a:t>
                      </a:r>
                      <a:r>
                        <a:rPr lang="sk-SK" sz="3200" b="1" dirty="0">
                          <a:effectLst/>
                        </a:rPr>
                        <a:t> </a:t>
                      </a:r>
                      <a:br>
                        <a:rPr lang="sk-SK" sz="32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(</a:t>
                      </a:r>
                      <a:r>
                        <a:rPr lang="sk-SK" sz="2800" b="1" dirty="0" err="1">
                          <a:effectLst/>
                        </a:rPr>
                        <a:t>porov</a:t>
                      </a:r>
                      <a:r>
                        <a:rPr lang="sk-SK" sz="2800" b="1" dirty="0">
                          <a:effectLst/>
                        </a:rPr>
                        <a:t>. </a:t>
                      </a:r>
                      <a:r>
                        <a:rPr lang="sk-SK" sz="2800" b="1" dirty="0" err="1">
                          <a:effectLst/>
                        </a:rPr>
                        <a:t>Zjv</a:t>
                      </a:r>
                      <a:r>
                        <a:rPr lang="sk-SK" sz="2800" b="1" dirty="0">
                          <a:effectLst/>
                        </a:rPr>
                        <a:t> 4:7)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Byvol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Liturgický sviatok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18. október 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40198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300</Words>
  <Application>Microsoft Office PowerPoint</Application>
  <PresentationFormat>Širokouhlá</PresentationFormat>
  <Paragraphs>59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Motív Office</vt:lpstr>
      <vt:lpstr>Hlavné témy Nového zákona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Hlavné témy Nového zákona</dc:title>
  <dc:creator>Me</dc:creator>
  <cp:lastModifiedBy>Me</cp:lastModifiedBy>
  <cp:revision>4</cp:revision>
  <dcterms:created xsi:type="dcterms:W3CDTF">2019-03-30T09:29:31Z</dcterms:created>
  <dcterms:modified xsi:type="dcterms:W3CDTF">2019-03-30T10:07:49Z</dcterms:modified>
</cp:coreProperties>
</file>