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5" r:id="rId3"/>
    <p:sldId id="280" r:id="rId4"/>
    <p:sldId id="281" r:id="rId5"/>
    <p:sldId id="276" r:id="rId6"/>
    <p:sldId id="277" r:id="rId7"/>
    <p:sldId id="278" r:id="rId8"/>
    <p:sldId id="279" r:id="rId9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14554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07315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74811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21912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05094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644098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3810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09984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0940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18011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1942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A5016-598C-4081-B114-3C141D3A7F12}" type="datetimeFigureOut">
              <a:rPr lang="sk-SK" smtClean="0"/>
              <a:t>30.3.2019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B5D20-3978-4740-A02C-4E5C55CCB8E4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0059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Hlavné témy Nového zákona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dirty="0" smtClean="0"/>
              <a:t>Evanjelium podľa Matúša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69660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Matúšovo evanjelium - štruktúra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38200" y="1558212"/>
            <a:ext cx="10515600" cy="4618751"/>
          </a:xfrm>
        </p:spPr>
        <p:txBody>
          <a:bodyPr>
            <a:normAutofit fontScale="25000" lnSpcReduction="20000"/>
          </a:bodyPr>
          <a:lstStyle/>
          <a:p>
            <a:pPr>
              <a:defRPr/>
            </a:pPr>
            <a:r>
              <a:rPr lang="sk-SK" altLang="sk-SK" sz="8000" b="1" dirty="0"/>
              <a:t>PROLÓG</a:t>
            </a:r>
            <a:r>
              <a:rPr lang="en-US" altLang="sk-SK" sz="8000" dirty="0"/>
              <a:t> (NARODENIE A ZÁCHRANA) </a:t>
            </a:r>
            <a:endParaRPr lang="sk-SK" altLang="sk-SK" sz="8000" dirty="0"/>
          </a:p>
          <a:p>
            <a:pPr>
              <a:defRPr/>
            </a:pPr>
            <a:r>
              <a:rPr lang="sk-SK" altLang="sk-SK" sz="8000" b="1" dirty="0"/>
              <a:t>I</a:t>
            </a:r>
            <a:r>
              <a:rPr lang="sk-SK" altLang="sk-SK" sz="4800" b="1" dirty="0"/>
              <a:t>.</a:t>
            </a:r>
            <a:r>
              <a:rPr lang="sk-SK" altLang="sk-SK" sz="8000" b="1" dirty="0"/>
              <a:t> kniha</a:t>
            </a:r>
            <a:r>
              <a:rPr lang="sk-SK" altLang="sk-SK" sz="8000" dirty="0"/>
              <a:t>: </a:t>
            </a:r>
            <a:r>
              <a:rPr lang="sk-SK" altLang="sk-SK" sz="8000" i="1" dirty="0"/>
              <a:t>Syn začína ohlasovať kráľovstvo</a:t>
            </a:r>
            <a:r>
              <a:rPr lang="sk-SK" altLang="sk-SK" sz="8000" dirty="0"/>
              <a:t>:    </a:t>
            </a:r>
            <a:endParaRPr lang="sk-SK" altLang="sk-SK" sz="8000" dirty="0" smtClean="0"/>
          </a:p>
          <a:p>
            <a:pPr lvl="1">
              <a:defRPr/>
            </a:pPr>
            <a:r>
              <a:rPr lang="sk-SK" altLang="sk-SK" sz="7600" dirty="0" smtClean="0"/>
              <a:t>A</a:t>
            </a:r>
            <a:r>
              <a:rPr lang="sk-SK" altLang="sk-SK" sz="7600" dirty="0"/>
              <a:t>. </a:t>
            </a:r>
            <a:r>
              <a:rPr lang="sk-SK" altLang="sk-SK" sz="7600" b="1" i="1" dirty="0" err="1"/>
              <a:t>Narácia</a:t>
            </a:r>
            <a:r>
              <a:rPr lang="sk-SK" altLang="sk-SK" sz="7600" dirty="0"/>
              <a:t>: začiatok služby (</a:t>
            </a:r>
            <a:r>
              <a:rPr lang="sk-SK" altLang="sk-SK" sz="7600" dirty="0" smtClean="0"/>
              <a:t>3-4)</a:t>
            </a:r>
          </a:p>
          <a:p>
            <a:pPr lvl="1">
              <a:defRPr/>
            </a:pPr>
            <a:r>
              <a:rPr lang="sk-SK" altLang="sk-SK" sz="8000" dirty="0" smtClean="0"/>
              <a:t>B</a:t>
            </a:r>
            <a:r>
              <a:rPr lang="sk-SK" altLang="sk-SK" sz="8000" dirty="0"/>
              <a:t>. </a:t>
            </a:r>
            <a:r>
              <a:rPr lang="sk-SK" altLang="sk-SK" sz="8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Reč</a:t>
            </a:r>
            <a:r>
              <a:rPr lang="sk-SK" altLang="sk-SK" sz="8000" dirty="0"/>
              <a:t> </a:t>
            </a:r>
            <a:r>
              <a:rPr lang="sk-SK" altLang="sk-SK" sz="8000" b="1" dirty="0"/>
              <a:t>na vrchu </a:t>
            </a:r>
            <a:r>
              <a:rPr lang="sk-SK" altLang="sk-SK" sz="8000" dirty="0"/>
              <a:t>/ sv. Augustín kázeň na vrchu/</a:t>
            </a:r>
            <a:r>
              <a:rPr lang="sk-SK" altLang="sk-SK" sz="8000" b="1" i="1" dirty="0" err="1"/>
              <a:t>Sermo</a:t>
            </a:r>
            <a:r>
              <a:rPr lang="sk-SK" altLang="sk-SK" sz="8000" b="1" i="1" dirty="0"/>
              <a:t> in Monte</a:t>
            </a:r>
            <a:r>
              <a:rPr lang="sk-SK" altLang="sk-SK" sz="8000" dirty="0"/>
              <a:t> </a:t>
            </a:r>
            <a:r>
              <a:rPr lang="sk-SK" altLang="sk-SK" sz="8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(5-7</a:t>
            </a:r>
            <a:r>
              <a:rPr lang="sk-SK" altLang="sk-SK" sz="8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sk-SK" altLang="sk-SK" sz="8000" dirty="0"/>
          </a:p>
          <a:p>
            <a:pPr>
              <a:defRPr/>
            </a:pPr>
            <a:r>
              <a:rPr lang="sk-SK" altLang="sk-SK" sz="8000" b="1" dirty="0"/>
              <a:t>II. kniha</a:t>
            </a:r>
            <a:r>
              <a:rPr lang="sk-SK" altLang="sk-SK" sz="8000" dirty="0"/>
              <a:t>: </a:t>
            </a:r>
            <a:r>
              <a:rPr lang="sk-SK" altLang="sk-SK" sz="8000" i="1" dirty="0"/>
              <a:t>Poslanie Ježiša a jeho učeníci v </a:t>
            </a:r>
            <a:r>
              <a:rPr lang="sk-SK" altLang="sk-SK" sz="8000" i="1" dirty="0" smtClean="0"/>
              <a:t>Galiley</a:t>
            </a:r>
            <a:r>
              <a:rPr lang="sk-SK" altLang="sk-SK" sz="8000" dirty="0" smtClean="0"/>
              <a:t>:</a:t>
            </a:r>
          </a:p>
          <a:p>
            <a:pPr lvl="1">
              <a:defRPr/>
            </a:pPr>
            <a:r>
              <a:rPr lang="sk-SK" altLang="sk-SK" sz="7600" dirty="0" smtClean="0"/>
              <a:t>A</a:t>
            </a:r>
            <a:r>
              <a:rPr lang="sk-SK" altLang="sk-SK" sz="7600" dirty="0"/>
              <a:t>. </a:t>
            </a:r>
            <a:r>
              <a:rPr lang="sk-SK" altLang="sk-SK" sz="7600" b="1" i="1" dirty="0" err="1"/>
              <a:t>Narácia</a:t>
            </a:r>
            <a:r>
              <a:rPr lang="sk-SK" altLang="sk-SK" sz="7600" dirty="0"/>
              <a:t>: cyklus deviatich zázrakov (</a:t>
            </a:r>
            <a:r>
              <a:rPr lang="sk-SK" altLang="sk-SK" sz="7600" dirty="0" smtClean="0"/>
              <a:t>8-9)</a:t>
            </a:r>
          </a:p>
          <a:p>
            <a:pPr lvl="1">
              <a:defRPr/>
            </a:pPr>
            <a:r>
              <a:rPr lang="sk-SK" altLang="sk-SK" sz="8000" dirty="0" smtClean="0"/>
              <a:t>B</a:t>
            </a:r>
            <a:r>
              <a:rPr lang="sk-SK" altLang="sk-SK" sz="8000" dirty="0"/>
              <a:t>. </a:t>
            </a:r>
            <a:r>
              <a:rPr lang="sk-SK" altLang="sk-SK" sz="8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Reč</a:t>
            </a:r>
            <a:r>
              <a:rPr lang="sk-SK" altLang="sk-SK" sz="8000" dirty="0"/>
              <a:t>: </a:t>
            </a:r>
            <a:r>
              <a:rPr lang="sk-SK" altLang="sk-SK" sz="8000" b="1" dirty="0"/>
              <a:t>Misionárska reč </a:t>
            </a:r>
            <a:r>
              <a:rPr lang="sk-SK" altLang="sk-SK" sz="8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(9,36-11,1)</a:t>
            </a:r>
          </a:p>
          <a:p>
            <a:pPr>
              <a:defRPr/>
            </a:pPr>
            <a:r>
              <a:rPr lang="sk-SK" altLang="sk-SK" sz="8000" b="1" dirty="0"/>
              <a:t> </a:t>
            </a:r>
            <a:r>
              <a:rPr lang="sk-SK" altLang="sk-SK" sz="8000" b="1" dirty="0" smtClean="0"/>
              <a:t>III</a:t>
            </a:r>
            <a:r>
              <a:rPr lang="sk-SK" altLang="sk-SK" sz="8000" b="1" dirty="0"/>
              <a:t>. kniha</a:t>
            </a:r>
            <a:r>
              <a:rPr lang="sk-SK" altLang="sk-SK" sz="8000" dirty="0"/>
              <a:t>: </a:t>
            </a:r>
            <a:r>
              <a:rPr lang="sk-SK" altLang="sk-SK" sz="8000" i="1" dirty="0"/>
              <a:t>Opozícia voči Ježišovi zo strany </a:t>
            </a:r>
            <a:r>
              <a:rPr lang="sk-SK" altLang="sk-SK" sz="8000" i="1" dirty="0" smtClean="0"/>
              <a:t>Izraela</a:t>
            </a:r>
          </a:p>
          <a:p>
            <a:pPr lvl="1">
              <a:defRPr/>
            </a:pPr>
            <a:r>
              <a:rPr lang="sk-SK" altLang="sk-SK" sz="7600" dirty="0" smtClean="0"/>
              <a:t>A</a:t>
            </a:r>
            <a:r>
              <a:rPr lang="sk-SK" altLang="sk-SK" sz="7600" dirty="0"/>
              <a:t>. </a:t>
            </a:r>
            <a:r>
              <a:rPr lang="sk-SK" altLang="sk-SK" sz="7600" b="1" i="1" dirty="0" err="1"/>
              <a:t>Narácia</a:t>
            </a:r>
            <a:r>
              <a:rPr lang="sk-SK" altLang="sk-SK" sz="7600" dirty="0"/>
              <a:t>: Kontroverzie Ježiša s Izraelom (</a:t>
            </a:r>
            <a:r>
              <a:rPr lang="sk-SK" altLang="sk-SK" sz="7600" dirty="0" smtClean="0"/>
              <a:t>11,2-12,50)</a:t>
            </a:r>
          </a:p>
          <a:p>
            <a:pPr lvl="1">
              <a:defRPr/>
            </a:pPr>
            <a:r>
              <a:rPr lang="sk-SK" altLang="sk-SK" sz="8000" dirty="0" smtClean="0"/>
              <a:t>B</a:t>
            </a:r>
            <a:r>
              <a:rPr lang="sk-SK" altLang="sk-SK" sz="8000" dirty="0"/>
              <a:t>. </a:t>
            </a:r>
            <a:r>
              <a:rPr lang="sk-SK" altLang="sk-SK" sz="8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Reč</a:t>
            </a:r>
            <a:r>
              <a:rPr lang="sk-SK" altLang="sk-SK" sz="8000" dirty="0"/>
              <a:t> </a:t>
            </a:r>
            <a:r>
              <a:rPr lang="sk-SK" altLang="sk-SK" sz="8000" b="1" dirty="0"/>
              <a:t>v podobenstvách </a:t>
            </a:r>
            <a:r>
              <a:rPr lang="sk-SK" altLang="sk-SK" sz="8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(13,1-53)</a:t>
            </a:r>
          </a:p>
          <a:p>
            <a:pPr>
              <a:defRPr/>
            </a:pPr>
            <a:r>
              <a:rPr lang="sk-SK" altLang="sk-SK" sz="8000" b="1" dirty="0"/>
              <a:t> </a:t>
            </a:r>
            <a:r>
              <a:rPr lang="sk-SK" altLang="sk-SK" sz="8000" b="1" dirty="0" smtClean="0"/>
              <a:t>IV</a:t>
            </a:r>
            <a:r>
              <a:rPr lang="sk-SK" altLang="sk-SK" sz="8000" b="1" dirty="0"/>
              <a:t>. kniha</a:t>
            </a:r>
            <a:r>
              <a:rPr lang="sk-SK" altLang="sk-SK" sz="8000" dirty="0"/>
              <a:t>: </a:t>
            </a:r>
            <a:r>
              <a:rPr lang="sk-SK" altLang="sk-SK" sz="8000" i="1" dirty="0"/>
              <a:t>Mesiáš utvára svoju Cirkev (prvotinu kráľovstva) a predpovedá svoje </a:t>
            </a:r>
            <a:r>
              <a:rPr lang="sk-SK" altLang="sk-SK" sz="8000" i="1" dirty="0" smtClean="0"/>
              <a:t>utrpenie:</a:t>
            </a:r>
          </a:p>
          <a:p>
            <a:pPr lvl="1">
              <a:defRPr/>
            </a:pPr>
            <a:r>
              <a:rPr lang="sk-SK" altLang="sk-SK" sz="7600" dirty="0" smtClean="0"/>
              <a:t>A</a:t>
            </a:r>
            <a:r>
              <a:rPr lang="sk-SK" altLang="sk-SK" sz="7600" dirty="0"/>
              <a:t>. </a:t>
            </a:r>
            <a:r>
              <a:rPr lang="sk-SK" altLang="sk-SK" sz="7600" b="1" i="1" dirty="0" err="1"/>
              <a:t>Narácia</a:t>
            </a:r>
            <a:r>
              <a:rPr lang="sk-SK" altLang="sk-SK" sz="7600" dirty="0"/>
              <a:t>: Putujúci Ježiš pripravuje Cirkev skutkami (</a:t>
            </a:r>
            <a:r>
              <a:rPr lang="sk-SK" altLang="sk-SK" sz="7600" dirty="0" smtClean="0"/>
              <a:t>13,54-17,27)</a:t>
            </a:r>
          </a:p>
          <a:p>
            <a:pPr lvl="1">
              <a:defRPr/>
            </a:pPr>
            <a:r>
              <a:rPr lang="sk-SK" altLang="sk-SK" sz="8000" dirty="0" smtClean="0"/>
              <a:t>B</a:t>
            </a:r>
            <a:r>
              <a:rPr lang="sk-SK" altLang="sk-SK" sz="8000" dirty="0"/>
              <a:t>. </a:t>
            </a:r>
            <a:r>
              <a:rPr lang="sk-SK" altLang="sk-SK" sz="8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Reč</a:t>
            </a:r>
            <a:r>
              <a:rPr lang="sk-SK" altLang="sk-SK" sz="8000" dirty="0"/>
              <a:t>: </a:t>
            </a:r>
            <a:r>
              <a:rPr lang="sk-SK" altLang="sk-SK" sz="8000" b="1" dirty="0"/>
              <a:t>Cirkevná (</a:t>
            </a:r>
            <a:r>
              <a:rPr lang="sk-SK" altLang="sk-SK" sz="8000" b="1" i="1" dirty="0" err="1"/>
              <a:t>ekleziologická</a:t>
            </a:r>
            <a:r>
              <a:rPr lang="sk-SK" altLang="sk-SK" sz="8000" b="1" dirty="0"/>
              <a:t>) </a:t>
            </a:r>
            <a:r>
              <a:rPr lang="sk-SK" altLang="sk-SK" sz="8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sk-SK" altLang="sk-SK" sz="8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18,1-19,1)</a:t>
            </a:r>
          </a:p>
          <a:p>
            <a:pPr>
              <a:defRPr/>
            </a:pPr>
            <a:r>
              <a:rPr lang="en-US" altLang="sk-SK" sz="8000" b="1" dirty="0"/>
              <a:t>V. </a:t>
            </a:r>
            <a:r>
              <a:rPr lang="en-US" altLang="sk-SK" sz="8000" b="1" dirty="0" err="1"/>
              <a:t>kniha</a:t>
            </a:r>
            <a:r>
              <a:rPr lang="en-US" altLang="sk-SK" sz="8000" dirty="0"/>
              <a:t>: </a:t>
            </a:r>
            <a:r>
              <a:rPr lang="en-US" altLang="sk-SK" sz="8000" i="1" dirty="0" err="1"/>
              <a:t>Mesiáš</a:t>
            </a:r>
            <a:r>
              <a:rPr lang="en-US" altLang="sk-SK" sz="8000" i="1" dirty="0"/>
              <a:t> a </a:t>
            </a:r>
            <a:r>
              <a:rPr lang="en-US" altLang="sk-SK" sz="8000" i="1" dirty="0" err="1"/>
              <a:t>jeho</a:t>
            </a:r>
            <a:r>
              <a:rPr lang="en-US" altLang="sk-SK" sz="8000" i="1" dirty="0"/>
              <a:t> </a:t>
            </a:r>
            <a:r>
              <a:rPr lang="en-US" altLang="sk-SK" sz="8000" i="1" dirty="0" err="1"/>
              <a:t>Cirkev</a:t>
            </a:r>
            <a:r>
              <a:rPr lang="en-US" altLang="sk-SK" sz="8000" i="1" dirty="0"/>
              <a:t> </a:t>
            </a:r>
            <a:r>
              <a:rPr lang="en-US" altLang="sk-SK" sz="8000" i="1" dirty="0" err="1"/>
              <a:t>na</a:t>
            </a:r>
            <a:r>
              <a:rPr lang="en-US" altLang="sk-SK" sz="8000" i="1" dirty="0"/>
              <a:t> </a:t>
            </a:r>
            <a:r>
              <a:rPr lang="en-US" altLang="sk-SK" sz="8000" i="1" dirty="0" err="1"/>
              <a:t>ceste</a:t>
            </a:r>
            <a:r>
              <a:rPr lang="en-US" altLang="sk-SK" sz="8000" i="1" dirty="0"/>
              <a:t> k </a:t>
            </a:r>
            <a:r>
              <a:rPr lang="en-US" altLang="sk-SK" sz="8000" i="1" dirty="0" err="1"/>
              <a:t>utrpeniu</a:t>
            </a:r>
            <a:r>
              <a:rPr lang="en-US" altLang="sk-SK" sz="8000" i="1" dirty="0"/>
              <a:t>: </a:t>
            </a:r>
            <a:endParaRPr lang="sk-SK" altLang="sk-SK" sz="8000" dirty="0" smtClean="0"/>
          </a:p>
          <a:p>
            <a:pPr lvl="1">
              <a:defRPr/>
            </a:pPr>
            <a:r>
              <a:rPr lang="en-US" altLang="sk-SK" sz="7600" dirty="0" smtClean="0"/>
              <a:t>A</a:t>
            </a:r>
            <a:r>
              <a:rPr lang="sk-SK" altLang="sk-SK" sz="7600" dirty="0"/>
              <a:t>. </a:t>
            </a:r>
            <a:r>
              <a:rPr lang="sk-SK" altLang="sk-SK" sz="7600" b="1" i="1" dirty="0" err="1"/>
              <a:t>Narácia</a:t>
            </a:r>
            <a:r>
              <a:rPr lang="sk-SK" altLang="sk-SK" sz="7600" dirty="0"/>
              <a:t>: Ježiš vedie učeníkov ku krížu a mätie nepriateľov (</a:t>
            </a:r>
            <a:r>
              <a:rPr lang="sk-SK" altLang="sk-SK" sz="7600" dirty="0" smtClean="0"/>
              <a:t>19-23)</a:t>
            </a:r>
          </a:p>
          <a:p>
            <a:pPr lvl="1">
              <a:defRPr/>
            </a:pPr>
            <a:r>
              <a:rPr lang="sk-SK" altLang="sk-SK" sz="8000" dirty="0" smtClean="0"/>
              <a:t>B</a:t>
            </a:r>
            <a:r>
              <a:rPr lang="sk-SK" altLang="sk-SK" sz="8000" dirty="0"/>
              <a:t>. </a:t>
            </a:r>
            <a:r>
              <a:rPr lang="sk-SK" altLang="sk-SK" sz="8000" b="1" i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Reč</a:t>
            </a:r>
            <a:r>
              <a:rPr lang="sk-SK" altLang="sk-SK" sz="8000" dirty="0"/>
              <a:t>: Eschatologická reč </a:t>
            </a:r>
            <a:r>
              <a:rPr lang="sk-SK" altLang="sk-SK" sz="8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(24-25</a:t>
            </a:r>
            <a:r>
              <a:rPr lang="sk-SK" altLang="sk-SK" sz="80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r>
              <a:rPr lang="sk-SK" altLang="sk-SK" sz="8000" b="1" dirty="0" smtClean="0"/>
              <a:t>     </a:t>
            </a:r>
            <a:endParaRPr lang="sk-SK" altLang="sk-SK" sz="8000" b="1" dirty="0"/>
          </a:p>
          <a:p>
            <a:pPr>
              <a:defRPr/>
            </a:pPr>
            <a:r>
              <a:rPr lang="sk-SK" altLang="sk-SK" sz="8000" b="1" dirty="0"/>
              <a:t>KLIMAX</a:t>
            </a:r>
            <a:r>
              <a:rPr lang="sk-SK" altLang="sk-SK" sz="8000" dirty="0"/>
              <a:t> (SMRŤ A ZMŔTVYCHVSTANIE</a:t>
            </a:r>
            <a:r>
              <a:rPr lang="sk-SK" altLang="sk-SK" sz="8000" dirty="0" smtClean="0"/>
              <a:t>) 26,1-28,1-20</a:t>
            </a:r>
            <a:endParaRPr lang="sk-SK" altLang="sk-SK" sz="80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1597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928866"/>
              </p:ext>
            </p:extLst>
          </p:nvPr>
        </p:nvGraphicFramePr>
        <p:xfrm>
          <a:off x="500331" y="414067"/>
          <a:ext cx="10597160" cy="5862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15484"/>
                <a:gridCol w="6181676"/>
              </a:tblGrid>
              <a:tr h="745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autor podľa tradície?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mýtnik &amp; apoštol (</a:t>
                      </a:r>
                      <a:r>
                        <a:rPr lang="sk-SK" sz="2800" dirty="0" err="1">
                          <a:effectLst/>
                        </a:rPr>
                        <a:t>Mk</a:t>
                      </a:r>
                      <a:r>
                        <a:rPr lang="sk-SK" sz="2800" dirty="0">
                          <a:effectLst/>
                        </a:rPr>
                        <a:t> 3:18;  </a:t>
                      </a:r>
                      <a:r>
                        <a:rPr lang="sk-SK" sz="2800" dirty="0" err="1">
                          <a:effectLst/>
                        </a:rPr>
                        <a:t>Mt</a:t>
                      </a:r>
                      <a:r>
                        <a:rPr lang="sk-SK" sz="2800" dirty="0">
                          <a:effectLst/>
                        </a:rPr>
                        <a:t> 9:9; 10:3; </a:t>
                      </a:r>
                      <a:r>
                        <a:rPr lang="sk-SK" sz="2800" dirty="0" err="1">
                          <a:effectLst/>
                        </a:rPr>
                        <a:t>Lk</a:t>
                      </a:r>
                      <a:r>
                        <a:rPr lang="sk-SK" sz="2800" dirty="0">
                          <a:effectLst/>
                        </a:rPr>
                        <a:t> 6:15; Sk 1:13)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  <a:tr h="745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KTO? 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predpokladaný autor podľa textu?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(Aramejčina &amp; Gréčtina) </a:t>
                      </a:r>
                      <a:r>
                        <a:rPr lang="sk-SK" sz="2800" dirty="0" err="1">
                          <a:effectLst/>
                        </a:rPr>
                        <a:t>krestan</a:t>
                      </a:r>
                      <a:r>
                        <a:rPr lang="sk-SK" sz="2800" dirty="0">
                          <a:effectLst/>
                        </a:rPr>
                        <a:t> zo židovstva ; vyučený "pisár" z 13:52?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  <a:tr h="745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KOMU?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predpokladaní adresáti?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vzdelaní židia, ktorí verili v Ježiša, ale argumentovali Zákonom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  <a:tr h="745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ČO?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podtyp evanjeliového žánru?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kniha Ježišovho dedičstva (1:1) &amp; </a:t>
                      </a:r>
                      <a:r>
                        <a:rPr lang="sk-SK" sz="2800" dirty="0" smtClean="0">
                          <a:effectLst/>
                        </a:rPr>
                        <a:t>veľa </a:t>
                      </a:r>
                      <a:r>
                        <a:rPr lang="sk-SK" sz="2800" dirty="0">
                          <a:effectLst/>
                        </a:rPr>
                        <a:t>z jeho </a:t>
                      </a:r>
                      <a:r>
                        <a:rPr lang="sk-SK" sz="2800" dirty="0" smtClean="0">
                          <a:effectLst/>
                        </a:rPr>
                        <a:t>učenia(28:20</a:t>
                      </a:r>
                      <a:r>
                        <a:rPr lang="sk-SK" sz="2800" dirty="0">
                          <a:effectLst/>
                        </a:rPr>
                        <a:t>)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8314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491534"/>
              </p:ext>
            </p:extLst>
          </p:nvPr>
        </p:nvGraphicFramePr>
        <p:xfrm>
          <a:off x="743310" y="997489"/>
          <a:ext cx="9901686" cy="4000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96109"/>
                <a:gridCol w="5805577"/>
              </a:tblGrid>
              <a:tr h="745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KDE?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odkiaľ a kam?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možno z Galiley; asi do, alebo blízko </a:t>
                      </a:r>
                      <a:r>
                        <a:rPr lang="sk-SK" sz="2800" dirty="0" err="1">
                          <a:effectLst/>
                        </a:rPr>
                        <a:t>Antiochie</a:t>
                      </a:r>
                      <a:r>
                        <a:rPr lang="sk-SK" sz="2800" dirty="0">
                          <a:effectLst/>
                        </a:rPr>
                        <a:t> v Sýrii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  <a:tr h="7452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KEDY?</a:t>
                      </a:r>
                      <a:r>
                        <a:rPr lang="sk-SK" sz="4000" b="1" dirty="0">
                          <a:effectLst/>
                        </a:rPr>
                        <a:t> </a:t>
                      </a:r>
                      <a:br>
                        <a:rPr lang="sk-SK" sz="40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približný dátum?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koniec 70’ alebo 80’ rokov 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  <a:tr h="3979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PREČO?  okolnosti spoločenstva &amp; autorov zámer?</a:t>
                      </a:r>
                      <a:endParaRPr lang="sk-SK" sz="4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 smtClean="0">
                          <a:effectLst/>
                        </a:rPr>
                        <a:t>poučenie </a:t>
                      </a:r>
                      <a:r>
                        <a:rPr lang="sk-SK" sz="2800" dirty="0">
                          <a:effectLst/>
                        </a:rPr>
                        <a:t>komunity s </a:t>
                      </a:r>
                      <a:r>
                        <a:rPr lang="sk-SK" sz="2800" dirty="0" smtClean="0">
                          <a:effectLst/>
                        </a:rPr>
                        <a:t>vnútorným rozdelením a vonkajším nepriateľom</a:t>
                      </a:r>
                      <a:endParaRPr lang="sk-SK" sz="4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3879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graphicFrame>
        <p:nvGraphicFramePr>
          <p:cNvPr id="5" name="Zástupný symbol obsah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5863523"/>
              </p:ext>
            </p:extLst>
          </p:nvPr>
        </p:nvGraphicFramePr>
        <p:xfrm>
          <a:off x="534838" y="646983"/>
          <a:ext cx="11291977" cy="5572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573"/>
                <a:gridCol w="64925"/>
                <a:gridCol w="8255479"/>
              </a:tblGrid>
              <a:tr h="385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Počet kapitol </a:t>
                      </a:r>
                      <a:endParaRPr lang="sk-SK" sz="3200" b="1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(veršov a slov)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28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   ( 1071 / 18345 )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Štýl v gréčtine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ovplyvnený hebrejskými výrazmi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Geografické </a:t>
                      </a:r>
                      <a:r>
                        <a:rPr lang="sk-SK" sz="2800" b="1" dirty="0" smtClean="0">
                          <a:effectLst/>
                        </a:rPr>
                        <a:t>umiestnenie deja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Galilea, zvlášť hory; predovšetkým židovské územia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Typické literárne črty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Päť väčších rečí; dobre usporiadanie jednotlivých častí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Literárny</a:t>
                      </a:r>
                      <a:r>
                        <a:rPr lang="sk-SK" sz="2800" b="1" dirty="0">
                          <a:effectLst/>
                        </a:rPr>
                        <a:t> úvod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"Rodokmeň" (1:1)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Začiatok evanjelia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>
                          <a:effectLst/>
                        </a:rPr>
                        <a:t>Ježiš ako Emanuel (1:2-2:23); "Kráľ Židov" vs. kráľ Herodes</a:t>
                      </a: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Inauguračná udalosť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Horská reč; naplnenie Zákona (kap. 5-7)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3274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obsah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749473"/>
              </p:ext>
            </p:extLst>
          </p:nvPr>
        </p:nvGraphicFramePr>
        <p:xfrm>
          <a:off x="544902" y="712817"/>
          <a:ext cx="11291977" cy="4981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573"/>
                <a:gridCol w="64925"/>
                <a:gridCol w="8255479"/>
              </a:tblGrid>
              <a:tr h="385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Ježišovi</a:t>
                      </a:r>
                      <a:r>
                        <a:rPr lang="sk-SK" sz="2800" b="1" dirty="0">
                          <a:effectLst/>
                        </a:rPr>
                        <a:t> hlavní oponenti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"</a:t>
                      </a:r>
                      <a:r>
                        <a:rPr lang="sk-SK" sz="2800" dirty="0" err="1">
                          <a:effectLst/>
                        </a:rPr>
                        <a:t>zákonníci</a:t>
                      </a:r>
                      <a:r>
                        <a:rPr lang="sk-SK" sz="2800" dirty="0">
                          <a:effectLst/>
                        </a:rPr>
                        <a:t> a farizeji"; "pokrytci a slepí vodcovia"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  <a:tr h="385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Ježišove posledné slová na kríži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[rovnako ako v Markovi] </a:t>
                      </a:r>
                      <a:r>
                        <a:rPr lang="sk-SK" sz="3200" dirty="0">
                          <a:effectLst/>
                        </a:rPr>
                        <a:t> </a:t>
                      </a:r>
                      <a:br>
                        <a:rPr lang="sk-SK" sz="3200" dirty="0">
                          <a:effectLst/>
                        </a:rPr>
                      </a:br>
                      <a:r>
                        <a:rPr lang="sk-SK" sz="2800" dirty="0">
                          <a:effectLst/>
                        </a:rPr>
                        <a:t>(</a:t>
                      </a:r>
                      <a:r>
                        <a:rPr lang="sk-SK" sz="2800" dirty="0" err="1">
                          <a:effectLst/>
                        </a:rPr>
                        <a:t>Mt</a:t>
                      </a:r>
                      <a:r>
                        <a:rPr lang="sk-SK" sz="2800" dirty="0">
                          <a:effectLst/>
                        </a:rPr>
                        <a:t> 27:46)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effectLst/>
                        </a:rPr>
                        <a:t>Pohľad na utrpenie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kap. 26-27 – </a:t>
                      </a:r>
                      <a:r>
                        <a:rPr lang="sk-SK" sz="2800" dirty="0" err="1">
                          <a:effectLst/>
                        </a:rPr>
                        <a:t>spiknutie</a:t>
                      </a:r>
                      <a:r>
                        <a:rPr lang="sk-SK" sz="2800" dirty="0">
                          <a:effectLst/>
                        </a:rPr>
                        <a:t> a zrada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Posledná veľká udalosť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Vyslanie na vrchu v Galilei (28:16-20)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Literárny záver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Ježiš vraví učeníkom, "Ja som s vami vždy" (28:20)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08000" marR="108000" marT="108000" marB="10800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4453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1089525"/>
              </p:ext>
            </p:extLst>
          </p:nvPr>
        </p:nvGraphicFramePr>
        <p:xfrm>
          <a:off x="458637" y="738697"/>
          <a:ext cx="11291977" cy="5335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573"/>
                <a:gridCol w="64925"/>
                <a:gridCol w="8255479"/>
              </a:tblGrid>
              <a:tr h="385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 err="1">
                          <a:effectLst/>
                        </a:rPr>
                        <a:t>Kristológia</a:t>
                      </a:r>
                      <a:r>
                        <a:rPr lang="sk-SK" sz="2800" b="1" u="sng" dirty="0">
                          <a:effectLst/>
                        </a:rPr>
                        <a:t> I: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Hlavné Ježišove tituly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Dávidov Syn, Abrahámov Syn; Veľký Zákonodarca a Učiteľ (ako Mojžiš); </a:t>
                      </a:r>
                      <a:r>
                        <a:rPr lang="sk-SK" sz="2800" dirty="0" err="1">
                          <a:effectLst/>
                        </a:rPr>
                        <a:t>Emmanuel</a:t>
                      </a:r>
                      <a:r>
                        <a:rPr lang="sk-SK" sz="2800" dirty="0">
                          <a:effectLst/>
                        </a:rPr>
                        <a:t>; Kráľ Židov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363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 err="1">
                          <a:effectLst/>
                        </a:rPr>
                        <a:t>Kristológia</a:t>
                      </a:r>
                      <a:r>
                        <a:rPr lang="sk-SK" sz="2800" b="1" u="sng" dirty="0">
                          <a:effectLst/>
                        </a:rPr>
                        <a:t> II</a:t>
                      </a:r>
                      <a:r>
                        <a:rPr lang="sk-SK" sz="2800" b="1" dirty="0">
                          <a:effectLst/>
                        </a:rPr>
                        <a:t>:   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Ježišove najväčšie skutky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Vyučovanie učeníkov; kritika náboženského pokrytectva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  <a:tr h="51763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 err="1">
                          <a:effectLst/>
                        </a:rPr>
                        <a:t>Učeníctvo</a:t>
                      </a:r>
                      <a:r>
                        <a:rPr lang="sk-SK" sz="2800" b="1" u="sng" dirty="0">
                          <a:effectLst/>
                        </a:rPr>
                        <a:t> I:</a:t>
                      </a:r>
                      <a:r>
                        <a:rPr lang="sk-SK" sz="2800" b="1" dirty="0">
                          <a:effectLst/>
                        </a:rPr>
                        <a:t/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Náuka o učeníkoch.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 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Byť spravodlivý; vždy odpustiť; žiť eticky (zlaté pravidlo); vyplniť Božie zákony, zvlášť skutky lásky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363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 err="1">
                          <a:effectLst/>
                        </a:rPr>
                        <a:t>Učeníctvo</a:t>
                      </a:r>
                      <a:r>
                        <a:rPr lang="sk-SK" sz="2800" b="1" u="sng" dirty="0">
                          <a:effectLst/>
                        </a:rPr>
                        <a:t> II</a:t>
                      </a:r>
                      <a:r>
                        <a:rPr lang="sk-SK" sz="2800" b="1" dirty="0">
                          <a:effectLst/>
                        </a:rPr>
                        <a:t>:</a:t>
                      </a:r>
                      <a:br>
                        <a:rPr lang="sk-SK" sz="28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príklady pre učeníkov.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Peter (16:13-20); deti (18:1-5); verní služobníci (24:45--25:46)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3975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ľ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0389003"/>
              </p:ext>
            </p:extLst>
          </p:nvPr>
        </p:nvGraphicFramePr>
        <p:xfrm>
          <a:off x="484517" y="1049247"/>
          <a:ext cx="11291977" cy="4154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71573"/>
                <a:gridCol w="64925"/>
                <a:gridCol w="8255479"/>
              </a:tblGrid>
              <a:tr h="8705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Eschatologické</a:t>
                      </a:r>
                      <a:r>
                        <a:rPr lang="sk-SK" sz="2800" b="1" dirty="0">
                          <a:effectLst/>
                        </a:rPr>
                        <a:t> očakávania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Vzídu falošní proroci; mnohí odpadnú; evanjelium bude najprv hlásané všetkým národom (24:10-14)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363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Základ pre posledný súd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Čo robíte pre "najmenších"; podobenstvo o ovciach a kozloch (25:31-46)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  <a:tr h="385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>
                          <a:effectLst/>
                        </a:rPr>
                        <a:t>Ďalšie väčšie témy</a:t>
                      </a:r>
                      <a:endParaRPr lang="sk-SK" sz="32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Naplnenie Písma; rozdelenia v rámci spoločenstva; konečné oddelenie dobrých od zlých of </a:t>
                      </a:r>
                      <a:r>
                        <a:rPr lang="sk-SK" sz="2800" dirty="0" err="1">
                          <a:effectLst/>
                        </a:rPr>
                        <a:t>good</a:t>
                      </a:r>
                      <a:r>
                        <a:rPr lang="sk-SK" sz="2800" dirty="0">
                          <a:effectLst/>
                        </a:rPr>
                        <a:t> </a:t>
                      </a:r>
                      <a:r>
                        <a:rPr lang="sk-SK" sz="2800" dirty="0" err="1">
                          <a:effectLst/>
                        </a:rPr>
                        <a:t>vs</a:t>
                      </a:r>
                      <a:r>
                        <a:rPr lang="sk-SK" sz="2800" dirty="0">
                          <a:effectLst/>
                        </a:rPr>
                        <a:t>. </a:t>
                      </a:r>
                      <a:r>
                        <a:rPr lang="sk-SK" sz="2800" dirty="0" err="1">
                          <a:effectLst/>
                        </a:rPr>
                        <a:t>bad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>
                    <a:solidFill>
                      <a:srgbClr val="FFC000"/>
                    </a:solidFill>
                  </a:tcPr>
                </a:tc>
              </a:tr>
              <a:tr h="3855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u="sng" dirty="0">
                          <a:effectLst/>
                        </a:rPr>
                        <a:t>Symbol evanjelistu:</a:t>
                      </a:r>
                      <a:r>
                        <a:rPr lang="sk-SK" sz="3200" b="1" dirty="0">
                          <a:effectLst/>
                        </a:rPr>
                        <a:t> </a:t>
                      </a:r>
                      <a:br>
                        <a:rPr lang="sk-SK" sz="3200" b="1" dirty="0">
                          <a:effectLst/>
                        </a:rPr>
                      </a:br>
                      <a:r>
                        <a:rPr lang="sk-SK" sz="2800" b="1" dirty="0">
                          <a:effectLst/>
                        </a:rPr>
                        <a:t>(</a:t>
                      </a:r>
                      <a:r>
                        <a:rPr lang="sk-SK" sz="2800" b="1" dirty="0" err="1">
                          <a:effectLst/>
                        </a:rPr>
                        <a:t>porov</a:t>
                      </a:r>
                      <a:r>
                        <a:rPr lang="sk-SK" sz="2800" b="1" dirty="0">
                          <a:effectLst/>
                        </a:rPr>
                        <a:t>. </a:t>
                      </a:r>
                      <a:r>
                        <a:rPr lang="sk-SK" sz="2800" b="1" dirty="0" err="1">
                          <a:effectLst/>
                        </a:rPr>
                        <a:t>Zjv</a:t>
                      </a:r>
                      <a:r>
                        <a:rPr lang="sk-SK" sz="2800" b="1" dirty="0">
                          <a:effectLst/>
                        </a:rPr>
                        <a:t> 4:7)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Človek [Anjel]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/>
                </a:tc>
              </a:tr>
              <a:tr h="2095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b="1" dirty="0">
                          <a:effectLst/>
                        </a:rPr>
                        <a:t>Liturgický sviatok</a:t>
                      </a:r>
                      <a:endParaRPr lang="sk-SK" sz="32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k-SK" sz="2800" dirty="0">
                          <a:effectLst/>
                        </a:rPr>
                        <a:t>21. september </a:t>
                      </a:r>
                      <a:endParaRPr lang="sk-SK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220" marR="19220" marT="19220" marB="192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9916868"/>
      </p:ext>
    </p:extLst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383</Words>
  <Application>Microsoft Office PowerPoint</Application>
  <PresentationFormat>Širokouhlá</PresentationFormat>
  <Paragraphs>77</Paragraphs>
  <Slides>8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Motív Office</vt:lpstr>
      <vt:lpstr>Hlavné témy Nového zákona</vt:lpstr>
      <vt:lpstr>Matúšovo evanjelium - štruktúra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Me</dc:creator>
  <cp:lastModifiedBy>Me</cp:lastModifiedBy>
  <cp:revision>3</cp:revision>
  <dcterms:created xsi:type="dcterms:W3CDTF">2019-03-30T09:07:25Z</dcterms:created>
  <dcterms:modified xsi:type="dcterms:W3CDTF">2019-03-30T10:08:36Z</dcterms:modified>
</cp:coreProperties>
</file>