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5" r:id="rId3"/>
    <p:sldId id="280" r:id="rId4"/>
    <p:sldId id="281" r:id="rId5"/>
    <p:sldId id="276" r:id="rId6"/>
    <p:sldId id="277" r:id="rId7"/>
    <p:sldId id="278" r:id="rId8"/>
    <p:sldId id="279" r:id="rId9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86" y="40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 smtClean="0"/>
              <a:t>Upravte štýl predlohy podnadpisov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A5016-598C-4081-B114-3C141D3A7F12}" type="datetimeFigureOut">
              <a:rPr lang="sk-SK" smtClean="0"/>
              <a:t>30.3.2019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B5D20-3978-4740-A02C-4E5C55CCB8E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14554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A5016-598C-4081-B114-3C141D3A7F12}" type="datetimeFigureOut">
              <a:rPr lang="sk-SK" smtClean="0"/>
              <a:t>30.3.2019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B5D20-3978-4740-A02C-4E5C55CCB8E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07315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A5016-598C-4081-B114-3C141D3A7F12}" type="datetimeFigureOut">
              <a:rPr lang="sk-SK" smtClean="0"/>
              <a:t>30.3.2019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B5D20-3978-4740-A02C-4E5C55CCB8E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748116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A5016-598C-4081-B114-3C141D3A7F12}" type="datetimeFigureOut">
              <a:rPr lang="sk-SK" smtClean="0"/>
              <a:t>30.3.2019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B5D20-3978-4740-A02C-4E5C55CCB8E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21912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A5016-598C-4081-B114-3C141D3A7F12}" type="datetimeFigureOut">
              <a:rPr lang="sk-SK" smtClean="0"/>
              <a:t>30.3.2019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B5D20-3978-4740-A02C-4E5C55CCB8E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050941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A5016-598C-4081-B114-3C141D3A7F12}" type="datetimeFigureOut">
              <a:rPr lang="sk-SK" smtClean="0"/>
              <a:t>30.3.2019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B5D20-3978-4740-A02C-4E5C55CCB8E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44098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A5016-598C-4081-B114-3C141D3A7F12}" type="datetimeFigureOut">
              <a:rPr lang="sk-SK" smtClean="0"/>
              <a:t>30.3.2019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B5D20-3978-4740-A02C-4E5C55CCB8E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138101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A5016-598C-4081-B114-3C141D3A7F12}" type="datetimeFigureOut">
              <a:rPr lang="sk-SK" smtClean="0"/>
              <a:t>30.3.2019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B5D20-3978-4740-A02C-4E5C55CCB8E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409984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A5016-598C-4081-B114-3C141D3A7F12}" type="datetimeFigureOut">
              <a:rPr lang="sk-SK" smtClean="0"/>
              <a:t>30.3.2019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B5D20-3978-4740-A02C-4E5C55CCB8E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50940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A5016-598C-4081-B114-3C141D3A7F12}" type="datetimeFigureOut">
              <a:rPr lang="sk-SK" smtClean="0"/>
              <a:t>30.3.2019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B5D20-3978-4740-A02C-4E5C55CCB8E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18011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A5016-598C-4081-B114-3C141D3A7F12}" type="datetimeFigureOut">
              <a:rPr lang="sk-SK" smtClean="0"/>
              <a:t>30.3.2019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B5D20-3978-4740-A02C-4E5C55CCB8E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61942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EA5016-598C-4081-B114-3C141D3A7F12}" type="datetimeFigureOut">
              <a:rPr lang="sk-SK" smtClean="0"/>
              <a:t>30.3.2019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9B5D20-3978-4740-A02C-4E5C55CCB8E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00595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smtClean="0"/>
              <a:t>Hlavné témy Nového zákona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dirty="0" smtClean="0"/>
              <a:t>Evanjelium podľa Matúša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169660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Matúšovo evanjelium - štruktúra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838200" y="1558212"/>
            <a:ext cx="10515600" cy="4618751"/>
          </a:xfrm>
        </p:spPr>
        <p:txBody>
          <a:bodyPr>
            <a:normAutofit fontScale="25000" lnSpcReduction="20000"/>
          </a:bodyPr>
          <a:lstStyle/>
          <a:p>
            <a:pPr>
              <a:defRPr/>
            </a:pPr>
            <a:r>
              <a:rPr lang="sk-SK" altLang="sk-SK" sz="8000" b="1" dirty="0"/>
              <a:t>PROLÓG</a:t>
            </a:r>
            <a:r>
              <a:rPr lang="en-US" altLang="sk-SK" sz="8000" dirty="0"/>
              <a:t> (NARODENIE A ZÁCHRANA) </a:t>
            </a:r>
            <a:endParaRPr lang="sk-SK" altLang="sk-SK" sz="8000" dirty="0"/>
          </a:p>
          <a:p>
            <a:pPr>
              <a:defRPr/>
            </a:pPr>
            <a:r>
              <a:rPr lang="sk-SK" altLang="sk-SK" sz="8000" b="1" dirty="0"/>
              <a:t>I</a:t>
            </a:r>
            <a:r>
              <a:rPr lang="sk-SK" altLang="sk-SK" sz="4800" b="1" dirty="0"/>
              <a:t>.</a:t>
            </a:r>
            <a:r>
              <a:rPr lang="sk-SK" altLang="sk-SK" sz="8000" b="1" dirty="0"/>
              <a:t> kniha</a:t>
            </a:r>
            <a:r>
              <a:rPr lang="sk-SK" altLang="sk-SK" sz="8000" dirty="0"/>
              <a:t>: </a:t>
            </a:r>
            <a:r>
              <a:rPr lang="sk-SK" altLang="sk-SK" sz="8000" i="1" dirty="0"/>
              <a:t>Syn začína ohlasovať kráľovstvo</a:t>
            </a:r>
            <a:r>
              <a:rPr lang="sk-SK" altLang="sk-SK" sz="8000" dirty="0"/>
              <a:t>:    </a:t>
            </a:r>
            <a:endParaRPr lang="sk-SK" altLang="sk-SK" sz="8000" dirty="0" smtClean="0"/>
          </a:p>
          <a:p>
            <a:pPr lvl="1">
              <a:defRPr/>
            </a:pPr>
            <a:r>
              <a:rPr lang="sk-SK" altLang="sk-SK" sz="7600" dirty="0" smtClean="0"/>
              <a:t>A</a:t>
            </a:r>
            <a:r>
              <a:rPr lang="sk-SK" altLang="sk-SK" sz="7600" dirty="0"/>
              <a:t>. </a:t>
            </a:r>
            <a:r>
              <a:rPr lang="sk-SK" altLang="sk-SK" sz="7600" b="1" i="1" dirty="0" err="1"/>
              <a:t>Narácia</a:t>
            </a:r>
            <a:r>
              <a:rPr lang="sk-SK" altLang="sk-SK" sz="7600" dirty="0"/>
              <a:t>: začiatok služby (</a:t>
            </a:r>
            <a:r>
              <a:rPr lang="sk-SK" altLang="sk-SK" sz="7600" dirty="0" smtClean="0"/>
              <a:t>3-4)</a:t>
            </a:r>
          </a:p>
          <a:p>
            <a:pPr lvl="1">
              <a:defRPr/>
            </a:pPr>
            <a:r>
              <a:rPr lang="sk-SK" altLang="sk-SK" sz="8000" dirty="0" smtClean="0"/>
              <a:t>B</a:t>
            </a:r>
            <a:r>
              <a:rPr lang="sk-SK" altLang="sk-SK" sz="8000" dirty="0"/>
              <a:t>. </a:t>
            </a:r>
            <a:r>
              <a:rPr lang="sk-SK" altLang="sk-SK" sz="80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Reč</a:t>
            </a:r>
            <a:r>
              <a:rPr lang="sk-SK" altLang="sk-SK" sz="8000" dirty="0"/>
              <a:t> </a:t>
            </a:r>
            <a:r>
              <a:rPr lang="sk-SK" altLang="sk-SK" sz="8000" b="1" dirty="0"/>
              <a:t>na vrchu </a:t>
            </a:r>
            <a:r>
              <a:rPr lang="sk-SK" altLang="sk-SK" sz="8000" dirty="0"/>
              <a:t>/ sv. Augustín kázeň na vrchu/</a:t>
            </a:r>
            <a:r>
              <a:rPr lang="sk-SK" altLang="sk-SK" sz="8000" b="1" i="1" dirty="0" err="1"/>
              <a:t>Sermo</a:t>
            </a:r>
            <a:r>
              <a:rPr lang="sk-SK" altLang="sk-SK" sz="8000" b="1" i="1" dirty="0"/>
              <a:t> in Monte</a:t>
            </a:r>
            <a:r>
              <a:rPr lang="sk-SK" altLang="sk-SK" sz="8000" dirty="0"/>
              <a:t> </a:t>
            </a:r>
            <a:r>
              <a:rPr lang="sk-SK" altLang="sk-SK" sz="8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(5-7</a:t>
            </a:r>
            <a:r>
              <a:rPr lang="sk-SK" altLang="sk-SK" sz="8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)</a:t>
            </a:r>
            <a:endParaRPr lang="sk-SK" altLang="sk-SK" sz="8000" dirty="0"/>
          </a:p>
          <a:p>
            <a:pPr>
              <a:defRPr/>
            </a:pPr>
            <a:r>
              <a:rPr lang="sk-SK" altLang="sk-SK" sz="8000" b="1" dirty="0"/>
              <a:t>II. kniha</a:t>
            </a:r>
            <a:r>
              <a:rPr lang="sk-SK" altLang="sk-SK" sz="8000" dirty="0"/>
              <a:t>: </a:t>
            </a:r>
            <a:r>
              <a:rPr lang="sk-SK" altLang="sk-SK" sz="8000" i="1" dirty="0"/>
              <a:t>Poslanie Ježiša a jeho učeníci v </a:t>
            </a:r>
            <a:r>
              <a:rPr lang="sk-SK" altLang="sk-SK" sz="8000" i="1" dirty="0" smtClean="0"/>
              <a:t>Galiley</a:t>
            </a:r>
            <a:r>
              <a:rPr lang="sk-SK" altLang="sk-SK" sz="8000" dirty="0" smtClean="0"/>
              <a:t>:</a:t>
            </a:r>
          </a:p>
          <a:p>
            <a:pPr lvl="1">
              <a:defRPr/>
            </a:pPr>
            <a:r>
              <a:rPr lang="sk-SK" altLang="sk-SK" sz="7600" dirty="0" smtClean="0"/>
              <a:t>A</a:t>
            </a:r>
            <a:r>
              <a:rPr lang="sk-SK" altLang="sk-SK" sz="7600" dirty="0"/>
              <a:t>. </a:t>
            </a:r>
            <a:r>
              <a:rPr lang="sk-SK" altLang="sk-SK" sz="7600" b="1" i="1" dirty="0" err="1"/>
              <a:t>Narácia</a:t>
            </a:r>
            <a:r>
              <a:rPr lang="sk-SK" altLang="sk-SK" sz="7600" dirty="0"/>
              <a:t>: cyklus deviatich zázrakov (</a:t>
            </a:r>
            <a:r>
              <a:rPr lang="sk-SK" altLang="sk-SK" sz="7600" dirty="0" smtClean="0"/>
              <a:t>8-9)</a:t>
            </a:r>
          </a:p>
          <a:p>
            <a:pPr lvl="1">
              <a:defRPr/>
            </a:pPr>
            <a:r>
              <a:rPr lang="sk-SK" altLang="sk-SK" sz="8000" dirty="0" smtClean="0"/>
              <a:t>B</a:t>
            </a:r>
            <a:r>
              <a:rPr lang="sk-SK" altLang="sk-SK" sz="8000" dirty="0"/>
              <a:t>. </a:t>
            </a:r>
            <a:r>
              <a:rPr lang="sk-SK" altLang="sk-SK" sz="80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Reč</a:t>
            </a:r>
            <a:r>
              <a:rPr lang="sk-SK" altLang="sk-SK" sz="8000" dirty="0"/>
              <a:t>: </a:t>
            </a:r>
            <a:r>
              <a:rPr lang="sk-SK" altLang="sk-SK" sz="8000" b="1" dirty="0"/>
              <a:t>Misionárska reč </a:t>
            </a:r>
            <a:r>
              <a:rPr lang="sk-SK" altLang="sk-SK" sz="8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(9,36-11,1)</a:t>
            </a:r>
          </a:p>
          <a:p>
            <a:pPr>
              <a:defRPr/>
            </a:pPr>
            <a:r>
              <a:rPr lang="sk-SK" altLang="sk-SK" sz="8000" b="1" dirty="0"/>
              <a:t> </a:t>
            </a:r>
            <a:r>
              <a:rPr lang="sk-SK" altLang="sk-SK" sz="8000" b="1" dirty="0" smtClean="0"/>
              <a:t>III</a:t>
            </a:r>
            <a:r>
              <a:rPr lang="sk-SK" altLang="sk-SK" sz="8000" b="1" dirty="0"/>
              <a:t>. kniha</a:t>
            </a:r>
            <a:r>
              <a:rPr lang="sk-SK" altLang="sk-SK" sz="8000" dirty="0"/>
              <a:t>: </a:t>
            </a:r>
            <a:r>
              <a:rPr lang="sk-SK" altLang="sk-SK" sz="8000" i="1" dirty="0"/>
              <a:t>Opozícia voči Ježišovi zo strany </a:t>
            </a:r>
            <a:r>
              <a:rPr lang="sk-SK" altLang="sk-SK" sz="8000" i="1" dirty="0" smtClean="0"/>
              <a:t>Izraela</a:t>
            </a:r>
          </a:p>
          <a:p>
            <a:pPr lvl="1">
              <a:defRPr/>
            </a:pPr>
            <a:r>
              <a:rPr lang="sk-SK" altLang="sk-SK" sz="7600" dirty="0" smtClean="0"/>
              <a:t>A</a:t>
            </a:r>
            <a:r>
              <a:rPr lang="sk-SK" altLang="sk-SK" sz="7600" dirty="0"/>
              <a:t>. </a:t>
            </a:r>
            <a:r>
              <a:rPr lang="sk-SK" altLang="sk-SK" sz="7600" b="1" i="1" dirty="0" err="1"/>
              <a:t>Narácia</a:t>
            </a:r>
            <a:r>
              <a:rPr lang="sk-SK" altLang="sk-SK" sz="7600" dirty="0"/>
              <a:t>: Kontroverzie Ježiša s Izraelom (</a:t>
            </a:r>
            <a:r>
              <a:rPr lang="sk-SK" altLang="sk-SK" sz="7600" dirty="0" smtClean="0"/>
              <a:t>11,2-12,50)</a:t>
            </a:r>
          </a:p>
          <a:p>
            <a:pPr lvl="1">
              <a:defRPr/>
            </a:pPr>
            <a:r>
              <a:rPr lang="sk-SK" altLang="sk-SK" sz="8000" dirty="0" smtClean="0"/>
              <a:t>B</a:t>
            </a:r>
            <a:r>
              <a:rPr lang="sk-SK" altLang="sk-SK" sz="8000" dirty="0"/>
              <a:t>. </a:t>
            </a:r>
            <a:r>
              <a:rPr lang="sk-SK" altLang="sk-SK" sz="80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Reč</a:t>
            </a:r>
            <a:r>
              <a:rPr lang="sk-SK" altLang="sk-SK" sz="8000" dirty="0"/>
              <a:t> </a:t>
            </a:r>
            <a:r>
              <a:rPr lang="sk-SK" altLang="sk-SK" sz="8000" b="1" dirty="0"/>
              <a:t>v podobenstvách </a:t>
            </a:r>
            <a:r>
              <a:rPr lang="sk-SK" altLang="sk-SK" sz="8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(13,1-53)</a:t>
            </a:r>
          </a:p>
          <a:p>
            <a:pPr>
              <a:defRPr/>
            </a:pPr>
            <a:r>
              <a:rPr lang="sk-SK" altLang="sk-SK" sz="8000" b="1" dirty="0"/>
              <a:t> </a:t>
            </a:r>
            <a:r>
              <a:rPr lang="sk-SK" altLang="sk-SK" sz="8000" b="1" dirty="0" smtClean="0"/>
              <a:t>IV</a:t>
            </a:r>
            <a:r>
              <a:rPr lang="sk-SK" altLang="sk-SK" sz="8000" b="1" dirty="0"/>
              <a:t>. kniha</a:t>
            </a:r>
            <a:r>
              <a:rPr lang="sk-SK" altLang="sk-SK" sz="8000" dirty="0"/>
              <a:t>: </a:t>
            </a:r>
            <a:r>
              <a:rPr lang="sk-SK" altLang="sk-SK" sz="8000" i="1" dirty="0"/>
              <a:t>Mesiáš utvára svoju Cirkev (prvotinu kráľovstva) a predpovedá svoje </a:t>
            </a:r>
            <a:r>
              <a:rPr lang="sk-SK" altLang="sk-SK" sz="8000" i="1" dirty="0" smtClean="0"/>
              <a:t>utrpenie:</a:t>
            </a:r>
          </a:p>
          <a:p>
            <a:pPr lvl="1">
              <a:defRPr/>
            </a:pPr>
            <a:r>
              <a:rPr lang="sk-SK" altLang="sk-SK" sz="7600" dirty="0" smtClean="0"/>
              <a:t>A</a:t>
            </a:r>
            <a:r>
              <a:rPr lang="sk-SK" altLang="sk-SK" sz="7600" dirty="0"/>
              <a:t>. </a:t>
            </a:r>
            <a:r>
              <a:rPr lang="sk-SK" altLang="sk-SK" sz="7600" b="1" i="1" dirty="0" err="1"/>
              <a:t>Narácia</a:t>
            </a:r>
            <a:r>
              <a:rPr lang="sk-SK" altLang="sk-SK" sz="7600" dirty="0"/>
              <a:t>: Putujúci Ježiš pripravuje Cirkev skutkami (</a:t>
            </a:r>
            <a:r>
              <a:rPr lang="sk-SK" altLang="sk-SK" sz="7600" dirty="0" smtClean="0"/>
              <a:t>13,54-17,27)</a:t>
            </a:r>
          </a:p>
          <a:p>
            <a:pPr lvl="1">
              <a:defRPr/>
            </a:pPr>
            <a:r>
              <a:rPr lang="sk-SK" altLang="sk-SK" sz="8000" dirty="0" smtClean="0"/>
              <a:t>B</a:t>
            </a:r>
            <a:r>
              <a:rPr lang="sk-SK" altLang="sk-SK" sz="8000" dirty="0"/>
              <a:t>. </a:t>
            </a:r>
            <a:r>
              <a:rPr lang="sk-SK" altLang="sk-SK" sz="80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Reč</a:t>
            </a:r>
            <a:r>
              <a:rPr lang="sk-SK" altLang="sk-SK" sz="8000" dirty="0"/>
              <a:t>: </a:t>
            </a:r>
            <a:r>
              <a:rPr lang="sk-SK" altLang="sk-SK" sz="8000" b="1" dirty="0"/>
              <a:t>Cirkevná (</a:t>
            </a:r>
            <a:r>
              <a:rPr lang="sk-SK" altLang="sk-SK" sz="8000" b="1" i="1" dirty="0" err="1"/>
              <a:t>ekleziologická</a:t>
            </a:r>
            <a:r>
              <a:rPr lang="sk-SK" altLang="sk-SK" sz="8000" b="1" dirty="0"/>
              <a:t>) </a:t>
            </a:r>
            <a:r>
              <a:rPr lang="sk-SK" altLang="sk-SK" sz="8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(</a:t>
            </a:r>
            <a:r>
              <a:rPr lang="sk-SK" altLang="sk-SK" sz="8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18,1-19,1)</a:t>
            </a:r>
          </a:p>
          <a:p>
            <a:pPr>
              <a:defRPr/>
            </a:pPr>
            <a:r>
              <a:rPr lang="en-US" altLang="sk-SK" sz="8000" b="1" dirty="0"/>
              <a:t>V. </a:t>
            </a:r>
            <a:r>
              <a:rPr lang="en-US" altLang="sk-SK" sz="8000" b="1" dirty="0" err="1"/>
              <a:t>kniha</a:t>
            </a:r>
            <a:r>
              <a:rPr lang="en-US" altLang="sk-SK" sz="8000" dirty="0"/>
              <a:t>: </a:t>
            </a:r>
            <a:r>
              <a:rPr lang="en-US" altLang="sk-SK" sz="8000" i="1" dirty="0" err="1"/>
              <a:t>Mesiáš</a:t>
            </a:r>
            <a:r>
              <a:rPr lang="en-US" altLang="sk-SK" sz="8000" i="1" dirty="0"/>
              <a:t> a </a:t>
            </a:r>
            <a:r>
              <a:rPr lang="en-US" altLang="sk-SK" sz="8000" i="1" dirty="0" err="1"/>
              <a:t>jeho</a:t>
            </a:r>
            <a:r>
              <a:rPr lang="en-US" altLang="sk-SK" sz="8000" i="1" dirty="0"/>
              <a:t> </a:t>
            </a:r>
            <a:r>
              <a:rPr lang="en-US" altLang="sk-SK" sz="8000" i="1" dirty="0" err="1"/>
              <a:t>Cirkev</a:t>
            </a:r>
            <a:r>
              <a:rPr lang="en-US" altLang="sk-SK" sz="8000" i="1" dirty="0"/>
              <a:t> </a:t>
            </a:r>
            <a:r>
              <a:rPr lang="en-US" altLang="sk-SK" sz="8000" i="1" dirty="0" err="1"/>
              <a:t>na</a:t>
            </a:r>
            <a:r>
              <a:rPr lang="en-US" altLang="sk-SK" sz="8000" i="1" dirty="0"/>
              <a:t> </a:t>
            </a:r>
            <a:r>
              <a:rPr lang="en-US" altLang="sk-SK" sz="8000" i="1" dirty="0" err="1"/>
              <a:t>ceste</a:t>
            </a:r>
            <a:r>
              <a:rPr lang="en-US" altLang="sk-SK" sz="8000" i="1" dirty="0"/>
              <a:t> k </a:t>
            </a:r>
            <a:r>
              <a:rPr lang="en-US" altLang="sk-SK" sz="8000" i="1" dirty="0" err="1"/>
              <a:t>utrpeniu</a:t>
            </a:r>
            <a:r>
              <a:rPr lang="en-US" altLang="sk-SK" sz="8000" i="1" dirty="0"/>
              <a:t>: </a:t>
            </a:r>
            <a:endParaRPr lang="sk-SK" altLang="sk-SK" sz="8000" dirty="0" smtClean="0"/>
          </a:p>
          <a:p>
            <a:pPr lvl="1">
              <a:defRPr/>
            </a:pPr>
            <a:r>
              <a:rPr lang="en-US" altLang="sk-SK" sz="7600" dirty="0" smtClean="0"/>
              <a:t>A</a:t>
            </a:r>
            <a:r>
              <a:rPr lang="sk-SK" altLang="sk-SK" sz="7600" dirty="0"/>
              <a:t>. </a:t>
            </a:r>
            <a:r>
              <a:rPr lang="sk-SK" altLang="sk-SK" sz="7600" b="1" i="1" dirty="0" err="1"/>
              <a:t>Narácia</a:t>
            </a:r>
            <a:r>
              <a:rPr lang="sk-SK" altLang="sk-SK" sz="7600" dirty="0"/>
              <a:t>: Ježiš vedie učeníkov ku krížu a mätie nepriateľov (</a:t>
            </a:r>
            <a:r>
              <a:rPr lang="sk-SK" altLang="sk-SK" sz="7600" dirty="0" smtClean="0"/>
              <a:t>19-23)</a:t>
            </a:r>
          </a:p>
          <a:p>
            <a:pPr lvl="1">
              <a:defRPr/>
            </a:pPr>
            <a:r>
              <a:rPr lang="sk-SK" altLang="sk-SK" sz="8000" dirty="0" smtClean="0"/>
              <a:t>B</a:t>
            </a:r>
            <a:r>
              <a:rPr lang="sk-SK" altLang="sk-SK" sz="8000" dirty="0"/>
              <a:t>. </a:t>
            </a:r>
            <a:r>
              <a:rPr lang="sk-SK" altLang="sk-SK" sz="80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Reč</a:t>
            </a:r>
            <a:r>
              <a:rPr lang="sk-SK" altLang="sk-SK" sz="8000" dirty="0"/>
              <a:t>: Eschatologická reč </a:t>
            </a:r>
            <a:r>
              <a:rPr lang="sk-SK" altLang="sk-SK" sz="8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(24-25</a:t>
            </a:r>
            <a:r>
              <a:rPr lang="sk-SK" altLang="sk-SK" sz="8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)</a:t>
            </a:r>
            <a:r>
              <a:rPr lang="sk-SK" altLang="sk-SK" sz="8000" b="1" dirty="0" smtClean="0"/>
              <a:t>     </a:t>
            </a:r>
            <a:endParaRPr lang="sk-SK" altLang="sk-SK" sz="8000" b="1" dirty="0"/>
          </a:p>
          <a:p>
            <a:pPr>
              <a:defRPr/>
            </a:pPr>
            <a:r>
              <a:rPr lang="sk-SK" altLang="sk-SK" sz="8000" b="1" dirty="0"/>
              <a:t>KLIMAX</a:t>
            </a:r>
            <a:r>
              <a:rPr lang="sk-SK" altLang="sk-SK" sz="8000" dirty="0"/>
              <a:t> (SMRŤ A ZMŔTVYCHVSTANIE</a:t>
            </a:r>
            <a:r>
              <a:rPr lang="sk-SK" altLang="sk-SK" sz="8000" dirty="0" smtClean="0"/>
              <a:t>) 26,1-28,1-20</a:t>
            </a:r>
            <a:endParaRPr lang="sk-SK" altLang="sk-SK" sz="8000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4159770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ľ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1928866"/>
              </p:ext>
            </p:extLst>
          </p:nvPr>
        </p:nvGraphicFramePr>
        <p:xfrm>
          <a:off x="500331" y="414067"/>
          <a:ext cx="10597160" cy="58627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415484"/>
                <a:gridCol w="6181676"/>
              </a:tblGrid>
              <a:tr h="74522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 dirty="0">
                          <a:effectLst/>
                        </a:rPr>
                        <a:t>KTO? </a:t>
                      </a:r>
                      <a:r>
                        <a:rPr lang="sk-SK" sz="4000" b="1" dirty="0">
                          <a:effectLst/>
                        </a:rPr>
                        <a:t> </a:t>
                      </a:r>
                      <a:br>
                        <a:rPr lang="sk-SK" sz="4000" b="1" dirty="0">
                          <a:effectLst/>
                        </a:rPr>
                      </a:br>
                      <a:r>
                        <a:rPr lang="sk-SK" sz="2800" b="1" dirty="0">
                          <a:effectLst/>
                        </a:rPr>
                        <a:t>autor podľa tradície?</a:t>
                      </a:r>
                      <a:endParaRPr lang="sk-SK" sz="40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mýtnik &amp; apoštol (</a:t>
                      </a:r>
                      <a:r>
                        <a:rPr lang="sk-SK" sz="2800" dirty="0" err="1">
                          <a:effectLst/>
                        </a:rPr>
                        <a:t>Mk</a:t>
                      </a:r>
                      <a:r>
                        <a:rPr lang="sk-SK" sz="2800" dirty="0">
                          <a:effectLst/>
                        </a:rPr>
                        <a:t> 3:18;  </a:t>
                      </a:r>
                      <a:r>
                        <a:rPr lang="sk-SK" sz="2800" dirty="0" err="1">
                          <a:effectLst/>
                        </a:rPr>
                        <a:t>Mt</a:t>
                      </a:r>
                      <a:r>
                        <a:rPr lang="sk-SK" sz="2800" dirty="0">
                          <a:effectLst/>
                        </a:rPr>
                        <a:t> 9:9; 10:3; </a:t>
                      </a:r>
                      <a:r>
                        <a:rPr lang="sk-SK" sz="2800" dirty="0" err="1">
                          <a:effectLst/>
                        </a:rPr>
                        <a:t>Lk</a:t>
                      </a:r>
                      <a:r>
                        <a:rPr lang="sk-SK" sz="2800" dirty="0">
                          <a:effectLst/>
                        </a:rPr>
                        <a:t> 6:15; Sk 1:13)</a:t>
                      </a:r>
                      <a:endParaRPr lang="sk-SK" sz="4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>
                    <a:solidFill>
                      <a:srgbClr val="FFC000"/>
                    </a:solidFill>
                  </a:tcPr>
                </a:tc>
              </a:tr>
              <a:tr h="74522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 dirty="0">
                          <a:effectLst/>
                        </a:rPr>
                        <a:t>KTO? </a:t>
                      </a:r>
                      <a:r>
                        <a:rPr lang="sk-SK" sz="4000" b="1" dirty="0">
                          <a:effectLst/>
                        </a:rPr>
                        <a:t> </a:t>
                      </a:r>
                      <a:br>
                        <a:rPr lang="sk-SK" sz="4000" b="1" dirty="0">
                          <a:effectLst/>
                        </a:rPr>
                      </a:br>
                      <a:r>
                        <a:rPr lang="sk-SK" sz="2800" b="1" dirty="0">
                          <a:effectLst/>
                        </a:rPr>
                        <a:t>predpokladaný autor podľa textu?</a:t>
                      </a:r>
                      <a:endParaRPr lang="sk-SK" sz="40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(Aramejčina &amp; Gréčtina) </a:t>
                      </a:r>
                      <a:r>
                        <a:rPr lang="sk-SK" sz="2800" dirty="0" err="1">
                          <a:effectLst/>
                        </a:rPr>
                        <a:t>krestan</a:t>
                      </a:r>
                      <a:r>
                        <a:rPr lang="sk-SK" sz="2800" dirty="0">
                          <a:effectLst/>
                        </a:rPr>
                        <a:t> zo židovstva ; vyučený "pisár" z 13:52?</a:t>
                      </a:r>
                      <a:endParaRPr lang="sk-SK" sz="4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/>
                </a:tc>
              </a:tr>
              <a:tr h="74522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 dirty="0">
                          <a:effectLst/>
                        </a:rPr>
                        <a:t>KOMU?</a:t>
                      </a:r>
                      <a:r>
                        <a:rPr lang="sk-SK" sz="4000" b="1" dirty="0">
                          <a:effectLst/>
                        </a:rPr>
                        <a:t> </a:t>
                      </a:r>
                      <a:br>
                        <a:rPr lang="sk-SK" sz="4000" b="1" dirty="0">
                          <a:effectLst/>
                        </a:rPr>
                      </a:br>
                      <a:r>
                        <a:rPr lang="sk-SK" sz="2800" b="1" dirty="0">
                          <a:effectLst/>
                        </a:rPr>
                        <a:t>predpokladaní adresáti?</a:t>
                      </a:r>
                      <a:endParaRPr lang="sk-SK" sz="40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vzdelaní židia, ktorí verili v Ježiša, ale argumentovali Zákonom</a:t>
                      </a:r>
                      <a:endParaRPr lang="sk-SK" sz="4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>
                    <a:solidFill>
                      <a:srgbClr val="FFC000"/>
                    </a:solidFill>
                  </a:tcPr>
                </a:tc>
              </a:tr>
              <a:tr h="74522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 u="none" strike="noStrike" dirty="0">
                          <a:effectLst/>
                        </a:rPr>
                        <a:t>ČO?</a:t>
                      </a:r>
                      <a:r>
                        <a:rPr lang="sk-SK" sz="4000" b="1" dirty="0">
                          <a:effectLst/>
                        </a:rPr>
                        <a:t> </a:t>
                      </a:r>
                      <a:br>
                        <a:rPr lang="sk-SK" sz="4000" b="1" dirty="0">
                          <a:effectLst/>
                        </a:rPr>
                      </a:br>
                      <a:r>
                        <a:rPr lang="sk-SK" sz="2800" b="1" dirty="0">
                          <a:effectLst/>
                        </a:rPr>
                        <a:t>podtyp evanjeliového žánru?</a:t>
                      </a:r>
                      <a:endParaRPr lang="sk-SK" sz="40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kniha Ježišovho dedičstva (1:1) &amp; </a:t>
                      </a:r>
                      <a:r>
                        <a:rPr lang="sk-SK" sz="2800" dirty="0" smtClean="0">
                          <a:effectLst/>
                        </a:rPr>
                        <a:t>veľa </a:t>
                      </a:r>
                      <a:r>
                        <a:rPr lang="sk-SK" sz="2800" dirty="0">
                          <a:effectLst/>
                        </a:rPr>
                        <a:t>z jeho </a:t>
                      </a:r>
                      <a:r>
                        <a:rPr lang="sk-SK" sz="2800" dirty="0" smtClean="0">
                          <a:effectLst/>
                        </a:rPr>
                        <a:t>učenia(28:20</a:t>
                      </a:r>
                      <a:r>
                        <a:rPr lang="sk-SK" sz="2800" dirty="0">
                          <a:effectLst/>
                        </a:rPr>
                        <a:t>)</a:t>
                      </a:r>
                      <a:endParaRPr lang="sk-SK" sz="4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83149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ľ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1491534"/>
              </p:ext>
            </p:extLst>
          </p:nvPr>
        </p:nvGraphicFramePr>
        <p:xfrm>
          <a:off x="743310" y="997489"/>
          <a:ext cx="9901686" cy="40008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096109"/>
                <a:gridCol w="5805577"/>
              </a:tblGrid>
              <a:tr h="74522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 u="none" strike="noStrike" dirty="0">
                          <a:effectLst/>
                        </a:rPr>
                        <a:t>KDE?</a:t>
                      </a:r>
                      <a:r>
                        <a:rPr lang="sk-SK" sz="4000" b="1" dirty="0">
                          <a:effectLst/>
                        </a:rPr>
                        <a:t> </a:t>
                      </a:r>
                      <a:br>
                        <a:rPr lang="sk-SK" sz="4000" b="1" dirty="0">
                          <a:effectLst/>
                        </a:rPr>
                      </a:br>
                      <a:r>
                        <a:rPr lang="sk-SK" sz="2800" b="1" dirty="0">
                          <a:effectLst/>
                        </a:rPr>
                        <a:t>odkiaľ a kam?</a:t>
                      </a:r>
                      <a:endParaRPr lang="sk-SK" sz="40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možno z Galiley; asi do, alebo blízko </a:t>
                      </a:r>
                      <a:r>
                        <a:rPr lang="sk-SK" sz="2800" dirty="0" err="1">
                          <a:effectLst/>
                        </a:rPr>
                        <a:t>Antiochie</a:t>
                      </a:r>
                      <a:r>
                        <a:rPr lang="sk-SK" sz="2800" dirty="0">
                          <a:effectLst/>
                        </a:rPr>
                        <a:t> v Sýrii</a:t>
                      </a:r>
                      <a:endParaRPr lang="sk-SK" sz="4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>
                    <a:solidFill>
                      <a:srgbClr val="FFC000"/>
                    </a:solidFill>
                  </a:tcPr>
                </a:tc>
              </a:tr>
              <a:tr h="74522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 u="none" strike="noStrike" dirty="0">
                          <a:effectLst/>
                        </a:rPr>
                        <a:t>KEDY?</a:t>
                      </a:r>
                      <a:r>
                        <a:rPr lang="sk-SK" sz="4000" b="1" dirty="0">
                          <a:effectLst/>
                        </a:rPr>
                        <a:t> </a:t>
                      </a:r>
                      <a:br>
                        <a:rPr lang="sk-SK" sz="4000" b="1" dirty="0">
                          <a:effectLst/>
                        </a:rPr>
                      </a:br>
                      <a:r>
                        <a:rPr lang="sk-SK" sz="2800" b="1" dirty="0">
                          <a:effectLst/>
                        </a:rPr>
                        <a:t>približný dátum?</a:t>
                      </a:r>
                      <a:endParaRPr lang="sk-SK" sz="40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koniec 70’ alebo 80’ rokov </a:t>
                      </a:r>
                      <a:endParaRPr lang="sk-SK" sz="4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/>
                </a:tc>
              </a:tr>
              <a:tr h="3979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 dirty="0">
                          <a:effectLst/>
                        </a:rPr>
                        <a:t>PREČO?  okolnosti spoločenstva &amp; autorov zámer?</a:t>
                      </a:r>
                      <a:endParaRPr lang="sk-SK" sz="40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dirty="0" smtClean="0">
                          <a:effectLst/>
                        </a:rPr>
                        <a:t>poučenie </a:t>
                      </a:r>
                      <a:r>
                        <a:rPr lang="sk-SK" sz="2800" dirty="0">
                          <a:effectLst/>
                        </a:rPr>
                        <a:t>komunity s </a:t>
                      </a:r>
                      <a:r>
                        <a:rPr lang="sk-SK" sz="2800" dirty="0" smtClean="0">
                          <a:effectLst/>
                        </a:rPr>
                        <a:t>vnútorným rozdelením a vonkajším nepriateľom</a:t>
                      </a:r>
                      <a:endParaRPr lang="sk-SK" sz="4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87918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graphicFrame>
        <p:nvGraphicFramePr>
          <p:cNvPr id="5" name="Zástupný symbol obsah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75863523"/>
              </p:ext>
            </p:extLst>
          </p:nvPr>
        </p:nvGraphicFramePr>
        <p:xfrm>
          <a:off x="534838" y="646983"/>
          <a:ext cx="11291977" cy="5572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71573"/>
                <a:gridCol w="64925"/>
                <a:gridCol w="8255479"/>
              </a:tblGrid>
              <a:tr h="38559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 dirty="0">
                          <a:effectLst/>
                        </a:rPr>
                        <a:t>Počet kapitol </a:t>
                      </a:r>
                      <a:endParaRPr lang="sk-SK" sz="3200" b="1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 dirty="0">
                          <a:effectLst/>
                        </a:rPr>
                        <a:t>(veršov a slov)</a:t>
                      </a:r>
                      <a:endParaRPr lang="sk-SK" sz="32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220" marR="19220" marT="19220" marB="1922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sk-SK" sz="3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220" marR="19220" marT="19220" marB="1922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28</a:t>
                      </a:r>
                      <a:r>
                        <a:rPr lang="sk-SK" sz="3200" dirty="0">
                          <a:effectLst/>
                        </a:rPr>
                        <a:t> </a:t>
                      </a:r>
                      <a:br>
                        <a:rPr lang="sk-SK" sz="3200" dirty="0">
                          <a:effectLst/>
                        </a:rPr>
                      </a:br>
                      <a:r>
                        <a:rPr lang="sk-SK" sz="2800" dirty="0">
                          <a:effectLst/>
                        </a:rPr>
                        <a:t>   ( 1071 / 18345 )</a:t>
                      </a:r>
                      <a:endParaRPr lang="sk-SK" sz="3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220" marR="19220" marT="19220" marB="19220">
                    <a:solidFill>
                      <a:srgbClr val="FFC000"/>
                    </a:solidFill>
                  </a:tcPr>
                </a:tc>
              </a:tr>
              <a:tr h="2095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 dirty="0">
                          <a:effectLst/>
                        </a:rPr>
                        <a:t>Štýl v gréčtine</a:t>
                      </a:r>
                      <a:endParaRPr lang="sk-SK" sz="32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220" marR="19220" marT="19220" marB="1922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sk-SK" sz="3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220" marR="19220" marT="19220" marB="1922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>
                          <a:effectLst/>
                        </a:rPr>
                        <a:t>ovplyvnený hebrejskými výrazmi</a:t>
                      </a:r>
                      <a:endParaRPr lang="sk-SK" sz="3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220" marR="19220" marT="19220" marB="19220"/>
                </a:tc>
              </a:tr>
              <a:tr h="2095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Geografické </a:t>
                      </a:r>
                      <a:r>
                        <a:rPr lang="sk-SK" sz="2800" b="1" dirty="0" smtClean="0">
                          <a:effectLst/>
                        </a:rPr>
                        <a:t>umiestnenie deja</a:t>
                      </a:r>
                      <a:endParaRPr lang="sk-SK" sz="32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220" marR="19220" marT="19220" marB="1922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sk-SK" sz="3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220" marR="19220" marT="19220" marB="1922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Galilea, zvlášť hory; predovšetkým židovské územia</a:t>
                      </a:r>
                      <a:endParaRPr lang="sk-SK" sz="3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220" marR="19220" marT="19220" marB="19220">
                    <a:solidFill>
                      <a:srgbClr val="FFC000"/>
                    </a:solidFill>
                  </a:tcPr>
                </a:tc>
              </a:tr>
              <a:tr h="2095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 dirty="0">
                          <a:effectLst/>
                        </a:rPr>
                        <a:t>Typické literárne črty</a:t>
                      </a:r>
                      <a:endParaRPr lang="sk-SK" sz="32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220" marR="19220" marT="19220" marB="1922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sk-SK" sz="3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220" marR="19220" marT="19220" marB="1922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>
                          <a:effectLst/>
                        </a:rPr>
                        <a:t>Päť väčších rečí; dobre usporiadanie jednotlivých častí</a:t>
                      </a:r>
                      <a:endParaRPr lang="sk-SK" sz="3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220" marR="19220" marT="19220" marB="19220"/>
                </a:tc>
              </a:tr>
              <a:tr h="2095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 u="none" strike="noStrike" dirty="0">
                          <a:effectLst/>
                        </a:rPr>
                        <a:t>Literárny</a:t>
                      </a:r>
                      <a:r>
                        <a:rPr lang="sk-SK" sz="2800" b="1" dirty="0">
                          <a:effectLst/>
                        </a:rPr>
                        <a:t> úvod</a:t>
                      </a:r>
                      <a:endParaRPr lang="sk-SK" sz="32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220" marR="19220" marT="19220" marB="1922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sk-SK" sz="3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220" marR="19220" marT="19220" marB="1922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"Rodokmeň" (1:1)</a:t>
                      </a:r>
                      <a:endParaRPr lang="sk-SK" sz="3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220" marR="19220" marT="19220" marB="19220">
                    <a:solidFill>
                      <a:srgbClr val="FFC000"/>
                    </a:solidFill>
                  </a:tcPr>
                </a:tc>
              </a:tr>
              <a:tr h="2095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 dirty="0">
                          <a:effectLst/>
                        </a:rPr>
                        <a:t>Začiatok evanjelia</a:t>
                      </a:r>
                      <a:endParaRPr lang="sk-SK" sz="32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220" marR="19220" marT="19220" marB="1922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sk-SK" sz="3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220" marR="19220" marT="19220" marB="1922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>
                          <a:effectLst/>
                        </a:rPr>
                        <a:t>Ježiš ako Emanuel (1:2-2:23); "Kráľ Židov" vs. kráľ Herodes</a:t>
                      </a:r>
                      <a:endParaRPr lang="sk-SK" sz="3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220" marR="19220" marT="19220" marB="19220"/>
                </a:tc>
              </a:tr>
              <a:tr h="2095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 dirty="0">
                          <a:effectLst/>
                        </a:rPr>
                        <a:t>Inauguračná udalosť</a:t>
                      </a:r>
                      <a:endParaRPr lang="sk-SK" sz="32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220" marR="19220" marT="19220" marB="1922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sk-SK" sz="3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220" marR="19220" marT="19220" marB="1922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Horská reč; naplnenie Zákona (kap. 5-7)</a:t>
                      </a:r>
                      <a:endParaRPr lang="sk-SK" sz="3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220" marR="19220" marT="19220" marB="19220"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32746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Zástupný symbol obsah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6749473"/>
              </p:ext>
            </p:extLst>
          </p:nvPr>
        </p:nvGraphicFramePr>
        <p:xfrm>
          <a:off x="544902" y="712817"/>
          <a:ext cx="11291977" cy="49814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71573"/>
                <a:gridCol w="64925"/>
                <a:gridCol w="8255479"/>
              </a:tblGrid>
              <a:tr h="38559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 u="none" strike="noStrike" dirty="0">
                          <a:effectLst/>
                        </a:rPr>
                        <a:t>Ježišovi</a:t>
                      </a:r>
                      <a:r>
                        <a:rPr lang="sk-SK" sz="2800" b="1" dirty="0">
                          <a:effectLst/>
                        </a:rPr>
                        <a:t> hlavní oponenti</a:t>
                      </a:r>
                      <a:endParaRPr lang="sk-SK" sz="32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sk-SK" sz="3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220" marR="19220" marT="19220" marB="1922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"</a:t>
                      </a:r>
                      <a:r>
                        <a:rPr lang="sk-SK" sz="2800" dirty="0" err="1">
                          <a:effectLst/>
                        </a:rPr>
                        <a:t>zákonníci</a:t>
                      </a:r>
                      <a:r>
                        <a:rPr lang="sk-SK" sz="2800" dirty="0">
                          <a:effectLst/>
                        </a:rPr>
                        <a:t> a farizeji"; "pokrytci a slepí vodcovia"</a:t>
                      </a:r>
                      <a:endParaRPr lang="sk-SK" sz="3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>
                    <a:solidFill>
                      <a:srgbClr val="FFC000"/>
                    </a:solidFill>
                  </a:tcPr>
                </a:tc>
              </a:tr>
              <a:tr h="38559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 dirty="0">
                          <a:effectLst/>
                        </a:rPr>
                        <a:t>Ježišove posledné slová na kríži</a:t>
                      </a:r>
                      <a:endParaRPr lang="sk-SK" sz="32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sk-SK" sz="3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220" marR="19220" marT="19220" marB="1922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[rovnako ako v Markovi] </a:t>
                      </a:r>
                      <a:r>
                        <a:rPr lang="sk-SK" sz="3200" dirty="0">
                          <a:effectLst/>
                        </a:rPr>
                        <a:t> </a:t>
                      </a:r>
                      <a:br>
                        <a:rPr lang="sk-SK" sz="3200" dirty="0">
                          <a:effectLst/>
                        </a:rPr>
                      </a:br>
                      <a:r>
                        <a:rPr lang="sk-SK" sz="2800" dirty="0">
                          <a:effectLst/>
                        </a:rPr>
                        <a:t>(</a:t>
                      </a:r>
                      <a:r>
                        <a:rPr lang="sk-SK" sz="2800" dirty="0" err="1">
                          <a:effectLst/>
                        </a:rPr>
                        <a:t>Mt</a:t>
                      </a:r>
                      <a:r>
                        <a:rPr lang="sk-SK" sz="2800" dirty="0">
                          <a:effectLst/>
                        </a:rPr>
                        <a:t> 27:46)</a:t>
                      </a:r>
                      <a:endParaRPr lang="sk-SK" sz="3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 u="none" strike="noStrike" dirty="0">
                          <a:effectLst/>
                        </a:rPr>
                        <a:t>Pohľad na utrpenie </a:t>
                      </a:r>
                      <a:endParaRPr lang="sk-SK" sz="32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sk-SK" sz="3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220" marR="19220" marT="19220" marB="1922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kap. 26-27 – </a:t>
                      </a:r>
                      <a:r>
                        <a:rPr lang="sk-SK" sz="2800" dirty="0" err="1">
                          <a:effectLst/>
                        </a:rPr>
                        <a:t>spiknutie</a:t>
                      </a:r>
                      <a:r>
                        <a:rPr lang="sk-SK" sz="2800" dirty="0">
                          <a:effectLst/>
                        </a:rPr>
                        <a:t> a zrada</a:t>
                      </a:r>
                      <a:endParaRPr lang="sk-SK" sz="3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>
                    <a:solidFill>
                      <a:srgbClr val="FFC00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>
                          <a:effectLst/>
                        </a:rPr>
                        <a:t>Posledná veľká udalosť</a:t>
                      </a:r>
                      <a:endParaRPr lang="sk-SK" sz="3200" b="1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sk-SK" sz="3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220" marR="19220" marT="19220" marB="1922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Vyslanie na vrchu v Galilei (28:16-20)</a:t>
                      </a:r>
                      <a:endParaRPr lang="sk-SK" sz="3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 dirty="0">
                          <a:effectLst/>
                        </a:rPr>
                        <a:t>Literárny záver</a:t>
                      </a:r>
                      <a:endParaRPr lang="sk-SK" sz="32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sk-SK" sz="3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220" marR="19220" marT="19220" marB="1922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Ježiš vraví učeníkom, "Ja som s vami vždy" (28:20)</a:t>
                      </a:r>
                      <a:endParaRPr lang="sk-SK" sz="3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08000" marR="108000" marT="108000" marB="108000"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44531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ľ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1089525"/>
              </p:ext>
            </p:extLst>
          </p:nvPr>
        </p:nvGraphicFramePr>
        <p:xfrm>
          <a:off x="458637" y="738697"/>
          <a:ext cx="11291977" cy="53353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71573"/>
                <a:gridCol w="64925"/>
                <a:gridCol w="8255479"/>
              </a:tblGrid>
              <a:tr h="38559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 u="sng" dirty="0" err="1">
                          <a:effectLst/>
                        </a:rPr>
                        <a:t>Kristológia</a:t>
                      </a:r>
                      <a:r>
                        <a:rPr lang="sk-SK" sz="2800" b="1" u="sng" dirty="0">
                          <a:effectLst/>
                        </a:rPr>
                        <a:t> I:</a:t>
                      </a:r>
                      <a:r>
                        <a:rPr lang="sk-SK" sz="3200" b="1" dirty="0">
                          <a:effectLst/>
                        </a:rPr>
                        <a:t> </a:t>
                      </a:r>
                      <a:br>
                        <a:rPr lang="sk-SK" sz="3200" b="1" dirty="0">
                          <a:effectLst/>
                        </a:rPr>
                      </a:br>
                      <a:r>
                        <a:rPr lang="sk-SK" sz="2800" b="1" dirty="0">
                          <a:effectLst/>
                        </a:rPr>
                        <a:t>Hlavné Ježišove tituly</a:t>
                      </a:r>
                      <a:endParaRPr lang="sk-SK" sz="32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220" marR="19220" marT="19220" marB="1922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sk-SK" sz="3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220" marR="19220" marT="19220" marB="1922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Dávidov Syn, Abrahámov Syn; Veľký Zákonodarca a Učiteľ (ako Mojžiš); </a:t>
                      </a:r>
                      <a:r>
                        <a:rPr lang="sk-SK" sz="2800" dirty="0" err="1">
                          <a:effectLst/>
                        </a:rPr>
                        <a:t>Emmanuel</a:t>
                      </a:r>
                      <a:r>
                        <a:rPr lang="sk-SK" sz="2800" dirty="0">
                          <a:effectLst/>
                        </a:rPr>
                        <a:t>; Kráľ Židov</a:t>
                      </a:r>
                      <a:endParaRPr lang="sk-SK" sz="3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220" marR="19220" marT="19220" marB="19220">
                    <a:solidFill>
                      <a:srgbClr val="FFC000"/>
                    </a:solidFill>
                  </a:tcPr>
                </a:tc>
              </a:tr>
              <a:tr h="3635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 u="sng" dirty="0" err="1">
                          <a:effectLst/>
                        </a:rPr>
                        <a:t>Kristológia</a:t>
                      </a:r>
                      <a:r>
                        <a:rPr lang="sk-SK" sz="2800" b="1" u="sng" dirty="0">
                          <a:effectLst/>
                        </a:rPr>
                        <a:t> II</a:t>
                      </a:r>
                      <a:r>
                        <a:rPr lang="sk-SK" sz="2800" b="1" dirty="0">
                          <a:effectLst/>
                        </a:rPr>
                        <a:t>:   </a:t>
                      </a:r>
                      <a:br>
                        <a:rPr lang="sk-SK" sz="2800" b="1" dirty="0">
                          <a:effectLst/>
                        </a:rPr>
                      </a:br>
                      <a:r>
                        <a:rPr lang="sk-SK" sz="2800" b="1" dirty="0">
                          <a:effectLst/>
                        </a:rPr>
                        <a:t>Ježišove najväčšie skutky</a:t>
                      </a:r>
                      <a:endParaRPr lang="sk-SK" sz="32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220" marR="19220" marT="19220" marB="1922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sk-SK" sz="3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220" marR="19220" marT="19220" marB="1922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Vyučovanie učeníkov; kritika náboženského pokrytectva</a:t>
                      </a:r>
                      <a:endParaRPr lang="sk-SK" sz="3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220" marR="19220" marT="19220" marB="19220"/>
                </a:tc>
              </a:tr>
              <a:tr h="51763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 u="sng" dirty="0" err="1">
                          <a:effectLst/>
                        </a:rPr>
                        <a:t>Učeníctvo</a:t>
                      </a:r>
                      <a:r>
                        <a:rPr lang="sk-SK" sz="2800" b="1" u="sng" dirty="0">
                          <a:effectLst/>
                        </a:rPr>
                        <a:t> I:</a:t>
                      </a:r>
                      <a:r>
                        <a:rPr lang="sk-SK" sz="2800" b="1" dirty="0">
                          <a:effectLst/>
                        </a:rPr>
                        <a:t/>
                      </a:r>
                      <a:br>
                        <a:rPr lang="sk-SK" sz="2800" b="1" dirty="0">
                          <a:effectLst/>
                        </a:rPr>
                      </a:br>
                      <a:r>
                        <a:rPr lang="sk-SK" sz="2800" b="1" dirty="0">
                          <a:effectLst/>
                        </a:rPr>
                        <a:t>Náuka o učeníkoch.</a:t>
                      </a:r>
                      <a:br>
                        <a:rPr lang="sk-SK" sz="2800" b="1" dirty="0">
                          <a:effectLst/>
                        </a:rPr>
                      </a:br>
                      <a:r>
                        <a:rPr lang="sk-SK" sz="2800" b="1" dirty="0">
                          <a:effectLst/>
                        </a:rPr>
                        <a:t> </a:t>
                      </a:r>
                      <a:endParaRPr lang="sk-SK" sz="32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220" marR="19220" marT="19220" marB="1922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sk-SK" sz="3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220" marR="19220" marT="19220" marB="1922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Byť spravodlivý; vždy odpustiť; žiť eticky (zlaté pravidlo); vyplniť Božie zákony, zvlášť skutky lásky</a:t>
                      </a:r>
                      <a:endParaRPr lang="sk-SK" sz="3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220" marR="19220" marT="19220" marB="19220">
                    <a:solidFill>
                      <a:srgbClr val="FFC000"/>
                    </a:solidFill>
                  </a:tcPr>
                </a:tc>
              </a:tr>
              <a:tr h="3635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 u="sng" dirty="0" err="1">
                          <a:effectLst/>
                        </a:rPr>
                        <a:t>Učeníctvo</a:t>
                      </a:r>
                      <a:r>
                        <a:rPr lang="sk-SK" sz="2800" b="1" u="sng" dirty="0">
                          <a:effectLst/>
                        </a:rPr>
                        <a:t> II</a:t>
                      </a:r>
                      <a:r>
                        <a:rPr lang="sk-SK" sz="2800" b="1" dirty="0">
                          <a:effectLst/>
                        </a:rPr>
                        <a:t>:</a:t>
                      </a:r>
                      <a:br>
                        <a:rPr lang="sk-SK" sz="2800" b="1" dirty="0">
                          <a:effectLst/>
                        </a:rPr>
                      </a:br>
                      <a:r>
                        <a:rPr lang="sk-SK" sz="2800" b="1" dirty="0">
                          <a:effectLst/>
                        </a:rPr>
                        <a:t>príklady pre učeníkov.</a:t>
                      </a:r>
                      <a:endParaRPr lang="sk-SK" sz="32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220" marR="19220" marT="19220" marB="1922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sk-SK" sz="3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220" marR="19220" marT="19220" marB="1922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Peter (16:13-20); deti (18:1-5); verní služobníci (24:45--25:46)</a:t>
                      </a:r>
                      <a:endParaRPr lang="sk-SK" sz="3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220" marR="19220" marT="19220" marB="1922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39757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ľ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0389003"/>
              </p:ext>
            </p:extLst>
          </p:nvPr>
        </p:nvGraphicFramePr>
        <p:xfrm>
          <a:off x="484517" y="1049247"/>
          <a:ext cx="11291977" cy="4154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71573"/>
                <a:gridCol w="64925"/>
                <a:gridCol w="8255479"/>
              </a:tblGrid>
              <a:tr h="8705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Eschatologické</a:t>
                      </a:r>
                      <a:r>
                        <a:rPr lang="sk-SK" sz="2800" b="1" dirty="0">
                          <a:effectLst/>
                        </a:rPr>
                        <a:t> očakávania</a:t>
                      </a:r>
                      <a:endParaRPr lang="sk-SK" sz="32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220" marR="19220" marT="19220" marB="1922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sk-SK" sz="3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220" marR="19220" marT="19220" marB="1922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Vzídu falošní proroci; mnohí odpadnú; evanjelium bude najprv hlásané všetkým národom (24:10-14)</a:t>
                      </a:r>
                      <a:endParaRPr lang="sk-SK" sz="3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220" marR="19220" marT="19220" marB="19220">
                    <a:solidFill>
                      <a:srgbClr val="FFC000"/>
                    </a:solidFill>
                  </a:tcPr>
                </a:tc>
              </a:tr>
              <a:tr h="3635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 dirty="0">
                          <a:effectLst/>
                        </a:rPr>
                        <a:t>Základ pre posledný súd</a:t>
                      </a:r>
                      <a:endParaRPr lang="sk-SK" sz="32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220" marR="19220" marT="19220" marB="1922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sk-SK" sz="3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220" marR="19220" marT="19220" marB="1922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Čo robíte pre "najmenších"; podobenstvo o ovciach a kozloch (25:31-46)</a:t>
                      </a:r>
                      <a:endParaRPr lang="sk-SK" sz="3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220" marR="19220" marT="19220" marB="19220"/>
                </a:tc>
              </a:tr>
              <a:tr h="38559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>
                          <a:effectLst/>
                        </a:rPr>
                        <a:t>Ďalšie väčšie témy</a:t>
                      </a:r>
                      <a:endParaRPr lang="sk-SK" sz="3200" b="1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220" marR="19220" marT="19220" marB="1922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sk-SK" sz="3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220" marR="19220" marT="19220" marB="1922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Naplnenie Písma; rozdelenia v rámci spoločenstva; konečné oddelenie dobrých od zlých of </a:t>
                      </a:r>
                      <a:r>
                        <a:rPr lang="sk-SK" sz="2800" dirty="0" err="1">
                          <a:effectLst/>
                        </a:rPr>
                        <a:t>good</a:t>
                      </a:r>
                      <a:r>
                        <a:rPr lang="sk-SK" sz="2800" dirty="0">
                          <a:effectLst/>
                        </a:rPr>
                        <a:t> </a:t>
                      </a:r>
                      <a:r>
                        <a:rPr lang="sk-SK" sz="2800" dirty="0" err="1">
                          <a:effectLst/>
                        </a:rPr>
                        <a:t>vs</a:t>
                      </a:r>
                      <a:r>
                        <a:rPr lang="sk-SK" sz="2800" dirty="0">
                          <a:effectLst/>
                        </a:rPr>
                        <a:t>. </a:t>
                      </a:r>
                      <a:r>
                        <a:rPr lang="sk-SK" sz="2800" dirty="0" err="1">
                          <a:effectLst/>
                        </a:rPr>
                        <a:t>bad</a:t>
                      </a:r>
                      <a:endParaRPr lang="sk-SK" sz="3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220" marR="19220" marT="19220" marB="19220">
                    <a:solidFill>
                      <a:srgbClr val="FFC000"/>
                    </a:solidFill>
                  </a:tcPr>
                </a:tc>
              </a:tr>
              <a:tr h="38559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 u="sng" dirty="0">
                          <a:effectLst/>
                        </a:rPr>
                        <a:t>Symbol evanjelistu:</a:t>
                      </a:r>
                      <a:r>
                        <a:rPr lang="sk-SK" sz="3200" b="1" dirty="0">
                          <a:effectLst/>
                        </a:rPr>
                        <a:t> </a:t>
                      </a:r>
                      <a:br>
                        <a:rPr lang="sk-SK" sz="3200" b="1" dirty="0">
                          <a:effectLst/>
                        </a:rPr>
                      </a:br>
                      <a:r>
                        <a:rPr lang="sk-SK" sz="2800" b="1" dirty="0">
                          <a:effectLst/>
                        </a:rPr>
                        <a:t>(</a:t>
                      </a:r>
                      <a:r>
                        <a:rPr lang="sk-SK" sz="2800" b="1" dirty="0" err="1">
                          <a:effectLst/>
                        </a:rPr>
                        <a:t>porov</a:t>
                      </a:r>
                      <a:r>
                        <a:rPr lang="sk-SK" sz="2800" b="1" dirty="0">
                          <a:effectLst/>
                        </a:rPr>
                        <a:t>. </a:t>
                      </a:r>
                      <a:r>
                        <a:rPr lang="sk-SK" sz="2800" b="1" dirty="0" err="1">
                          <a:effectLst/>
                        </a:rPr>
                        <a:t>Zjv</a:t>
                      </a:r>
                      <a:r>
                        <a:rPr lang="sk-SK" sz="2800" b="1" dirty="0">
                          <a:effectLst/>
                        </a:rPr>
                        <a:t> 4:7)</a:t>
                      </a:r>
                      <a:endParaRPr lang="sk-SK" sz="32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220" marR="19220" marT="19220" marB="1922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sk-SK" sz="3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220" marR="19220" marT="19220" marB="1922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Človek [Anjel]</a:t>
                      </a:r>
                      <a:endParaRPr lang="sk-SK" sz="3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220" marR="19220" marT="19220" marB="19220"/>
                </a:tc>
              </a:tr>
              <a:tr h="2095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b="1" dirty="0">
                          <a:effectLst/>
                        </a:rPr>
                        <a:t>Liturgický sviatok</a:t>
                      </a:r>
                      <a:endParaRPr lang="sk-SK" sz="32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220" marR="19220" marT="19220" marB="1922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sk-SK" sz="3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220" marR="19220" marT="19220" marB="1922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21. september </a:t>
                      </a:r>
                      <a:endParaRPr lang="sk-SK" sz="3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9220" marR="19220" marT="19220" marB="1922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9916868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383</Words>
  <Application>Microsoft Office PowerPoint</Application>
  <PresentationFormat>Širokouhlá</PresentationFormat>
  <Paragraphs>77</Paragraphs>
  <Slides>8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4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Motív Office</vt:lpstr>
      <vt:lpstr>Hlavné témy Nového zákona</vt:lpstr>
      <vt:lpstr>Matúšovo evanjelium - štruktúra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Me</dc:creator>
  <cp:lastModifiedBy>Me</cp:lastModifiedBy>
  <cp:revision>3</cp:revision>
  <dcterms:created xsi:type="dcterms:W3CDTF">2019-03-30T09:07:25Z</dcterms:created>
  <dcterms:modified xsi:type="dcterms:W3CDTF">2019-03-30T10:08:36Z</dcterms:modified>
</cp:coreProperties>
</file>