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078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370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979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604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983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829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87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766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020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352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508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5F9A9-BE32-45C6-8E83-ACFB8B20410A}" type="datetimeFigureOut">
              <a:rPr lang="sk-SK" smtClean="0"/>
              <a:t>23.3.2019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C094B-6E93-4A8B-B6B3-CADFA4F23C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307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blia.sk/index.php?akc=biblia_sk&amp;hl_kniha=jhn&amp;cislo_2=21&amp;cislo_1=2&amp;hl_druh=1&amp;sync=#ts1" TargetMode="External"/><Relationship Id="rId3" Type="http://schemas.openxmlformats.org/officeDocument/2006/relationships/hyperlink" Target="https://www.biblia.sk/index.php?akc=biblia_sk&amp;hl_kniha=luk&amp;cislo_2=2&amp;cislo_1=1&amp;hl_druh=1&amp;sync=#ts1" TargetMode="External"/><Relationship Id="rId7" Type="http://schemas.openxmlformats.org/officeDocument/2006/relationships/hyperlink" Target="https://www.biblia.sk/index.php?akc=biblia_sk&amp;hl_kniha=jhn&amp;cislo_2=20&amp;cislo_1=2&amp;hl_druh=1&amp;sync=#ts1" TargetMode="External"/><Relationship Id="rId2" Type="http://schemas.openxmlformats.org/officeDocument/2006/relationships/hyperlink" Target="https://www.biblia.sk/index.php?akc=biblia_sk&amp;hl_kniha=luk&amp;cislo_2=1&amp;cislo_1=1&amp;hl_druh=1&amp;sync=#ts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ia.sk/index.php?akc=biblia_sk&amp;hl_kniha=jhn&amp;cislo_2=19&amp;cislo_1=2&amp;hl_druh=1&amp;sync=#ts1" TargetMode="External"/><Relationship Id="rId5" Type="http://schemas.openxmlformats.org/officeDocument/2006/relationships/hyperlink" Target="https://www.biblia.sk/index.php?akc=biblia_sk&amp;hl_kniha=luk&amp;cislo_2=4&amp;cislo_1=1&amp;hl_druh=1&amp;sync=#ts1" TargetMode="External"/><Relationship Id="rId4" Type="http://schemas.openxmlformats.org/officeDocument/2006/relationships/hyperlink" Target="https://www.biblia.sk/index.php?akc=biblia_sk&amp;hl_kniha=luk&amp;cislo_2=3&amp;cislo_1=1&amp;hl_druh=1&amp;sync=#ts1" TargetMode="External"/><Relationship Id="rId9" Type="http://schemas.openxmlformats.org/officeDocument/2006/relationships/hyperlink" Target="https://www.biblia.sk/index.php?akc=biblia_sk&amp;hl_kniha=jhn&amp;cislo_2=22&amp;cislo_1=2&amp;hl_druh=1&amp;sync=#ts1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ia.sk/index.php?akc=biblia_sk&amp;hl_kniha=jhn&amp;cislo_2=13&amp;cislo_1=12&amp;hl_druh=1&amp;sync=#ts1" TargetMode="External"/><Relationship Id="rId2" Type="http://schemas.openxmlformats.org/officeDocument/2006/relationships/hyperlink" Target="https://www.biblia.sk/index.php?akc=biblia_sk&amp;hl_kniha=jhn&amp;cislo_2=12&amp;cislo_1=12&amp;hl_druh=1&amp;sync=#ts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ia.sk/index.php?akc=biblia_sk&amp;hl_kniha=jhn&amp;cislo_2=16&amp;cislo_1=12&amp;hl_druh=1&amp;sync=#ts1" TargetMode="External"/><Relationship Id="rId5" Type="http://schemas.openxmlformats.org/officeDocument/2006/relationships/hyperlink" Target="https://www.biblia.sk/index.php?akc=biblia_sk&amp;hl_kniha=jhn&amp;cislo_2=15&amp;cislo_1=12&amp;hl_druh=1&amp;sync=#ts1" TargetMode="External"/><Relationship Id="rId4" Type="http://schemas.openxmlformats.org/officeDocument/2006/relationships/hyperlink" Target="https://www.biblia.sk/index.php?akc=biblia_sk&amp;hl_kniha=jhn&amp;cislo_2=14&amp;cislo_1=12&amp;hl_druh=1&amp;sync=#ts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Biblická teológia Nového zákona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2635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Kresťanská prax je „cesta“ učeníka  </a:t>
            </a:r>
            <a:r>
              <a:rPr lang="sk-SK" dirty="0"/>
              <a:t>- konkrétne postoje zhrnuté v tzv. horskej reči (</a:t>
            </a:r>
            <a:r>
              <a:rPr lang="sk-SK" b="1" dirty="0" err="1"/>
              <a:t>Mt</a:t>
            </a:r>
            <a:r>
              <a:rPr lang="sk-SK" b="1" dirty="0"/>
              <a:t> 5-7</a:t>
            </a:r>
            <a:r>
              <a:rPr lang="sk-SK" dirty="0"/>
              <a:t>) – spomienka na to, čo Ježiš hovoril o praktických veciach ako odpúšťanie, súdy, manželstvo, modlitba, pôst, almužna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19933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 </a:t>
            </a:r>
            <a:r>
              <a:rPr lang="sk-SK" b="1" dirty="0" smtClean="0"/>
              <a:t>Dve etapy spomienky na Ježiša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Dve etapy spomienky v chronologickom usporiadaní:</a:t>
            </a:r>
          </a:p>
          <a:p>
            <a:pPr lvl="1"/>
            <a:r>
              <a:rPr lang="sk-SK" dirty="0" smtClean="0"/>
              <a:t>Najprv sa ohlasovala udalosť Ježiša Krista - </a:t>
            </a:r>
            <a:r>
              <a:rPr lang="sk-SK" b="1" dirty="0" err="1" smtClean="0"/>
              <a:t>kerygma</a:t>
            </a:r>
            <a:endParaRPr lang="sk-SK" b="1" dirty="0" smtClean="0"/>
          </a:p>
          <a:p>
            <a:pPr lvl="1"/>
            <a:r>
              <a:rPr lang="sk-SK" dirty="0" smtClean="0"/>
              <a:t>Potom sa táto udalosť pripomínala a rozvíjala – usporiadaná spomienka – </a:t>
            </a:r>
            <a:r>
              <a:rPr lang="sk-SK" b="1" dirty="0" smtClean="0"/>
              <a:t>katechéza</a:t>
            </a:r>
            <a:endParaRPr lang="sk-SK" b="1" dirty="0"/>
          </a:p>
          <a:p>
            <a:r>
              <a:rPr lang="sk-SK" dirty="0"/>
              <a:t>Dve </a:t>
            </a:r>
            <a:r>
              <a:rPr lang="sk-SK" dirty="0" smtClean="0"/>
              <a:t>etapy </a:t>
            </a:r>
            <a:r>
              <a:rPr lang="sk-SK" dirty="0"/>
              <a:t>spomienky </a:t>
            </a:r>
            <a:r>
              <a:rPr lang="sk-SK" dirty="0" smtClean="0"/>
              <a:t>vzhľadom na adresátov:</a:t>
            </a:r>
            <a:endParaRPr lang="sk-SK" dirty="0"/>
          </a:p>
          <a:p>
            <a:pPr lvl="1"/>
            <a:r>
              <a:rPr lang="sk-SK" dirty="0" smtClean="0"/>
              <a:t>Neveriacim sa ohlasovala </a:t>
            </a:r>
            <a:r>
              <a:rPr lang="sk-SK" dirty="0"/>
              <a:t>udalosť Ježiša Krista - </a:t>
            </a:r>
            <a:r>
              <a:rPr lang="sk-SK" b="1" dirty="0" err="1"/>
              <a:t>kerygma</a:t>
            </a:r>
            <a:endParaRPr lang="sk-SK" b="1" dirty="0"/>
          </a:p>
          <a:p>
            <a:pPr lvl="1"/>
            <a:r>
              <a:rPr lang="sk-SK" dirty="0" smtClean="0"/>
              <a:t>Pokrsteným </a:t>
            </a:r>
            <a:r>
              <a:rPr lang="sk-SK" dirty="0"/>
              <a:t>sa táto udalosť pripomínala a rozvíjala – usporiadaná spomienka – </a:t>
            </a:r>
            <a:r>
              <a:rPr lang="sk-SK" b="1" dirty="0"/>
              <a:t>katechéza</a:t>
            </a:r>
          </a:p>
          <a:p>
            <a:pPr lvl="1"/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35331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3.1. </a:t>
            </a:r>
            <a:r>
              <a:rPr lang="sk-SK" b="1" dirty="0" err="1" smtClean="0"/>
              <a:t>Kerygma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Pre Židov:</a:t>
            </a:r>
          </a:p>
          <a:p>
            <a:r>
              <a:rPr lang="sk-SK" dirty="0"/>
              <a:t>„Mužovia, Izraeliti, počujte tieto slová: Boh u vás potvrdil muža, Ježiša Nazaretského, mocnými činmi, divmi a znameniami, ktoré, ako sami viete, Boh skrze neho medzi vami urobil. A vy ste ho, vydaného podľa presného Božieho zámeru a predvídania, rukami bezbožníkov pribili na kríž a zavraždili. Ale Boh ho vzkriesil a zbavil múk smrti, lebo ho nemohla držať vo svojej moci.“ </a:t>
            </a:r>
            <a:r>
              <a:rPr lang="en-US" dirty="0"/>
              <a:t>(</a:t>
            </a:r>
            <a:r>
              <a:rPr lang="sk-SK" b="1" dirty="0"/>
              <a:t>Sk</a:t>
            </a:r>
            <a:r>
              <a:rPr lang="en-US" b="1" dirty="0"/>
              <a:t> 2</a:t>
            </a:r>
            <a:r>
              <a:rPr lang="sk-SK" b="1" dirty="0"/>
              <a:t>,</a:t>
            </a:r>
            <a:r>
              <a:rPr lang="en-US" b="1" dirty="0"/>
              <a:t>22-24</a:t>
            </a:r>
            <a:r>
              <a:rPr lang="en-US" dirty="0"/>
              <a:t>)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52447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552091"/>
            <a:ext cx="10515600" cy="6003984"/>
          </a:xfrm>
        </p:spPr>
        <p:txBody>
          <a:bodyPr>
            <a:norm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Pre pohanov:</a:t>
            </a:r>
          </a:p>
          <a:p>
            <a:r>
              <a:rPr lang="sk-SK" dirty="0"/>
              <a:t>Boh, ktorý stvoril svet a všetko, čo je v ňom, pretože je Pánom neba i zeme, nebýva v chrámoch zhotovených rukou, ani sa mu neslúži ľudskými rukami, akoby niečo potreboval, veď on dáva všetkým život, dych a všetko a z jedného urobil celé ľudské pokolenie, aby obývalo celý povrch zeme; určil im vymedzený čas a hranice ich bývania, </a:t>
            </a:r>
            <a:r>
              <a:rPr lang="pl-PL" dirty="0"/>
              <a:t>aby hľadali Boha, ak by ho dajako nahmatali a našli, hoci od nikoho z nás nie je ďaleko. </a:t>
            </a:r>
            <a:r>
              <a:rPr lang="sk-SK" dirty="0"/>
              <a:t>Lebo v ňom žijeme, hýbeme sa a sme, ako to aj niektorí z vašich básnikov povedali: “Veď aj jeho pokolenie sme." Keď sme teda Božím pokolením, nemáme si myslieť, že božstvo sa podobá zlatu, striebru alebo kameňu, výtvoru ľudského umenia a dômyslu. Ale Boh prehliadol časy nevedomosti a teraz zvestuje ľuďom, aby všetci a všade robili pokánie, lebo určil deň, keď bude spravodlivo súdiť </a:t>
            </a:r>
            <a:r>
              <a:rPr lang="sk-SK" dirty="0" err="1"/>
              <a:t>zemekruh</a:t>
            </a:r>
            <a:r>
              <a:rPr lang="sk-SK" dirty="0"/>
              <a:t> skrze muža, ktorého na to ustanovil a všetkým osvedčil tým, že ho vzkriesil z mŕtvych." </a:t>
            </a:r>
            <a:r>
              <a:rPr lang="en-US" dirty="0"/>
              <a:t>(</a:t>
            </a:r>
            <a:r>
              <a:rPr lang="sk-SK" b="1" dirty="0"/>
              <a:t>Sk</a:t>
            </a:r>
            <a:r>
              <a:rPr lang="en-US" b="1" dirty="0"/>
              <a:t> 17</a:t>
            </a:r>
            <a:r>
              <a:rPr lang="sk-SK" b="1" dirty="0"/>
              <a:t>,</a:t>
            </a:r>
            <a:r>
              <a:rPr lang="en-US" b="1" dirty="0"/>
              <a:t>24-31</a:t>
            </a:r>
            <a:r>
              <a:rPr lang="en-US" dirty="0"/>
              <a:t>)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32882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345057"/>
            <a:ext cx="10515600" cy="5831906"/>
          </a:xfrm>
        </p:spPr>
        <p:txBody>
          <a:bodyPr>
            <a:normAutofit lnSpcReduction="10000"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Odpoveď na </a:t>
            </a:r>
            <a:r>
              <a:rPr lang="sk-SK" b="1" dirty="0" err="1" smtClean="0">
                <a:solidFill>
                  <a:srgbClr val="FF0000"/>
                </a:solidFill>
              </a:rPr>
              <a:t>kerygmu</a:t>
            </a:r>
            <a:r>
              <a:rPr lang="sk-SK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sk-SK" b="1" dirty="0" smtClean="0"/>
              <a:t>Formuly viery </a:t>
            </a:r>
            <a:r>
              <a:rPr lang="sk-SK" dirty="0" smtClean="0"/>
              <a:t>(homológie)</a:t>
            </a:r>
          </a:p>
          <a:p>
            <a:pPr lvl="2"/>
            <a:r>
              <a:rPr lang="sk-SK" sz="2400" b="1" dirty="0" smtClean="0"/>
              <a:t>Menné</a:t>
            </a:r>
            <a:r>
              <a:rPr lang="sk-SK" sz="2400" dirty="0" smtClean="0"/>
              <a:t> – kristologický titul  - Lebo </a:t>
            </a:r>
            <a:r>
              <a:rPr lang="sk-SK" sz="2400" dirty="0"/>
              <a:t>jeden je Boh a jeden prostredník medzi Bohom a ľuďmi - človek Kristus </a:t>
            </a:r>
            <a:r>
              <a:rPr lang="sk-SK" sz="2400" dirty="0" smtClean="0"/>
              <a:t>Ježiš, </a:t>
            </a:r>
            <a:r>
              <a:rPr lang="sk-SK" sz="2400" dirty="0"/>
              <a:t>ktorý vydal seba samého ako výkupné za všetkých, ako svedectvo v pravom čase. </a:t>
            </a:r>
            <a:r>
              <a:rPr lang="en-US" sz="2400" dirty="0"/>
              <a:t>(</a:t>
            </a:r>
            <a:r>
              <a:rPr lang="en-US" sz="2400" dirty="0" smtClean="0"/>
              <a:t>1</a:t>
            </a:r>
            <a:r>
              <a:rPr lang="sk-SK" sz="2400" dirty="0" smtClean="0"/>
              <a:t> </a:t>
            </a:r>
            <a:r>
              <a:rPr lang="en-US" sz="2400" dirty="0" err="1" smtClean="0"/>
              <a:t>Ti</a:t>
            </a:r>
            <a:r>
              <a:rPr lang="sk-SK" sz="2400" dirty="0" smtClean="0"/>
              <a:t>m</a:t>
            </a:r>
            <a:r>
              <a:rPr lang="en-US" sz="2400" dirty="0" smtClean="0"/>
              <a:t> 2</a:t>
            </a:r>
            <a:r>
              <a:rPr lang="sk-SK" sz="2400" dirty="0" smtClean="0"/>
              <a:t>,</a:t>
            </a:r>
            <a:r>
              <a:rPr lang="en-US" sz="2400" dirty="0" smtClean="0"/>
              <a:t>5</a:t>
            </a:r>
            <a:r>
              <a:rPr lang="sk-SK" sz="2400" dirty="0" smtClean="0"/>
              <a:t>-</a:t>
            </a:r>
            <a:r>
              <a:rPr lang="en-US" sz="2400" dirty="0" smtClean="0"/>
              <a:t>6)</a:t>
            </a:r>
            <a:endParaRPr lang="sk-SK" sz="2400" dirty="0" smtClean="0"/>
          </a:p>
          <a:p>
            <a:pPr lvl="2"/>
            <a:r>
              <a:rPr lang="sk-SK" sz="2400" b="1" dirty="0" smtClean="0"/>
              <a:t>Slovesné</a:t>
            </a:r>
            <a:r>
              <a:rPr lang="sk-SK" sz="2400" dirty="0" smtClean="0"/>
              <a:t> - </a:t>
            </a:r>
            <a:r>
              <a:rPr lang="sk-SK" sz="2400" dirty="0"/>
              <a:t>Pavol podľa svojho zvyku vošiel k nim a po tri soboty im hovoril o </a:t>
            </a:r>
            <a:r>
              <a:rPr lang="sk-SK" sz="2400" dirty="0" smtClean="0"/>
              <a:t>Písmach. </a:t>
            </a:r>
            <a:r>
              <a:rPr lang="sk-SK" sz="2400" dirty="0"/>
              <a:t>Odkrýval a potvrdzoval, že Mesiáš musel trpieť a vstať z mŕtvych a: "Týmto Mesiášom je Ježiš, </a:t>
            </a:r>
            <a:r>
              <a:rPr lang="sk-SK" sz="2400" dirty="0" smtClean="0"/>
              <a:t>ktorého vám </a:t>
            </a:r>
            <a:r>
              <a:rPr lang="sk-SK" sz="2400" dirty="0"/>
              <a:t>ja zvestujem</a:t>
            </a:r>
            <a:r>
              <a:rPr lang="sk-SK" sz="2400" dirty="0" smtClean="0"/>
              <a:t>." </a:t>
            </a:r>
            <a:r>
              <a:rPr lang="en-US" sz="2400" dirty="0" smtClean="0"/>
              <a:t>(</a:t>
            </a:r>
            <a:r>
              <a:rPr lang="sk-SK" sz="2400" dirty="0" smtClean="0"/>
              <a:t>Sk</a:t>
            </a:r>
            <a:r>
              <a:rPr lang="en-US" sz="2400" dirty="0" smtClean="0"/>
              <a:t> 17</a:t>
            </a:r>
            <a:r>
              <a:rPr lang="sk-SK" sz="2400" dirty="0" smtClean="0"/>
              <a:t>,</a:t>
            </a:r>
            <a:r>
              <a:rPr lang="en-US" sz="2400" dirty="0" smtClean="0"/>
              <a:t>2-3)</a:t>
            </a:r>
            <a:endParaRPr lang="sk-SK" sz="2400" dirty="0" smtClean="0"/>
          </a:p>
          <a:p>
            <a:r>
              <a:rPr lang="sk-SK" b="1" dirty="0" smtClean="0"/>
              <a:t>Hymny</a:t>
            </a:r>
            <a:r>
              <a:rPr lang="sk-SK" dirty="0" smtClean="0"/>
              <a:t> - </a:t>
            </a:r>
            <a:r>
              <a:rPr lang="sk-SK" dirty="0" err="1" smtClean="0"/>
              <a:t>doxologická</a:t>
            </a:r>
            <a:r>
              <a:rPr lang="sk-SK" dirty="0" smtClean="0"/>
              <a:t> odpoveď na </a:t>
            </a:r>
            <a:r>
              <a:rPr lang="sk-SK" dirty="0" err="1" smtClean="0"/>
              <a:t>kerygmu</a:t>
            </a:r>
            <a:endParaRPr lang="sk-SK" dirty="0" smtClean="0"/>
          </a:p>
          <a:p>
            <a:pPr lvl="1"/>
            <a:r>
              <a:rPr lang="cs-CZ" dirty="0" smtClean="0"/>
              <a:t>v </a:t>
            </a:r>
            <a:r>
              <a:rPr lang="cs-CZ" dirty="0" err="1" smtClean="0"/>
              <a:t>evanjeliách</a:t>
            </a:r>
            <a:r>
              <a:rPr lang="cs-CZ" dirty="0" smtClean="0"/>
              <a:t> (</a:t>
            </a:r>
            <a:r>
              <a:rPr lang="cs-CZ" dirty="0" err="1" smtClean="0"/>
              <a:t>Jn</a:t>
            </a:r>
            <a:r>
              <a:rPr lang="cs-CZ" dirty="0" smtClean="0"/>
              <a:t> 1,1-18; </a:t>
            </a:r>
            <a:r>
              <a:rPr lang="cs-CZ" dirty="0" err="1" smtClean="0"/>
              <a:t>Lk</a:t>
            </a:r>
            <a:r>
              <a:rPr lang="cs-CZ" dirty="0" smtClean="0"/>
              <a:t> 1,46-55; 1,68-79; 2,14; 2,29-32)</a:t>
            </a:r>
          </a:p>
          <a:p>
            <a:pPr lvl="1"/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dirty="0" err="1" smtClean="0"/>
              <a:t>listoch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Flp</a:t>
            </a:r>
            <a:r>
              <a:rPr lang="cs-CZ" dirty="0"/>
              <a:t> 2,6-11; Kol 1,15-20; </a:t>
            </a:r>
            <a:r>
              <a:rPr lang="cs-CZ" dirty="0" err="1"/>
              <a:t>Ef</a:t>
            </a:r>
            <a:r>
              <a:rPr lang="cs-CZ" dirty="0"/>
              <a:t> 2,14-16; 1 </a:t>
            </a:r>
            <a:r>
              <a:rPr lang="cs-CZ" dirty="0" err="1"/>
              <a:t>Tim</a:t>
            </a:r>
            <a:r>
              <a:rPr lang="cs-CZ" dirty="0"/>
              <a:t> 3,16; 1 </a:t>
            </a:r>
            <a:r>
              <a:rPr lang="cs-CZ" dirty="0" err="1" smtClean="0"/>
              <a:t>Pt</a:t>
            </a:r>
            <a:r>
              <a:rPr lang="cs-CZ" dirty="0" smtClean="0"/>
              <a:t> </a:t>
            </a:r>
            <a:r>
              <a:rPr lang="cs-CZ" dirty="0"/>
              <a:t>3,18-22; </a:t>
            </a:r>
            <a:r>
              <a:rPr lang="cs-CZ" dirty="0" err="1" smtClean="0"/>
              <a:t>Hebr</a:t>
            </a:r>
            <a:r>
              <a:rPr lang="cs-CZ" dirty="0" smtClean="0"/>
              <a:t> </a:t>
            </a:r>
            <a:r>
              <a:rPr lang="cs-CZ" dirty="0"/>
              <a:t>1,3; </a:t>
            </a:r>
            <a:r>
              <a:rPr lang="cs-CZ" dirty="0" err="1" smtClean="0"/>
              <a:t>Rim</a:t>
            </a:r>
            <a:r>
              <a:rPr lang="cs-CZ" dirty="0" smtClean="0"/>
              <a:t> </a:t>
            </a:r>
            <a:r>
              <a:rPr lang="cs-CZ" dirty="0"/>
              <a:t>1,3-4)</a:t>
            </a:r>
            <a:endParaRPr lang="cs-CZ" dirty="0" smtClean="0"/>
          </a:p>
          <a:p>
            <a:pPr lvl="1"/>
            <a:r>
              <a:rPr lang="cs-CZ" dirty="0" smtClean="0"/>
              <a:t>v</a:t>
            </a:r>
            <a:r>
              <a:rPr lang="cs-CZ" dirty="0"/>
              <a:t> Apokalypse </a:t>
            </a:r>
            <a:r>
              <a:rPr lang="cs-CZ" dirty="0" err="1" smtClean="0"/>
              <a:t>doxológie</a:t>
            </a:r>
            <a:r>
              <a:rPr lang="cs-CZ" dirty="0" smtClean="0"/>
              <a:t> </a:t>
            </a:r>
            <a:r>
              <a:rPr lang="cs-CZ" dirty="0"/>
              <a:t>(1,4-8; 4,8-11; 5,8-14; 7,9-12; 11,15-18; </a:t>
            </a:r>
            <a:r>
              <a:rPr lang="cs-CZ" dirty="0" smtClean="0"/>
              <a:t>16,5-7)</a:t>
            </a:r>
            <a:endParaRPr lang="sk-SK" dirty="0"/>
          </a:p>
          <a:p>
            <a:pPr lvl="1"/>
            <a:r>
              <a:rPr lang="sk-SK" sz="2400" dirty="0" smtClean="0"/>
              <a:t>témy: </a:t>
            </a:r>
            <a:r>
              <a:rPr lang="sk-SK" sz="2400" dirty="0" err="1" smtClean="0"/>
              <a:t>preexistencia</a:t>
            </a:r>
            <a:r>
              <a:rPr lang="sk-SK" sz="2400" dirty="0" smtClean="0"/>
              <a:t> Syna, jeho činnosť Sprostredkovateľa, </a:t>
            </a:r>
            <a:r>
              <a:rPr lang="sk-SK" sz="2400" dirty="0" err="1" smtClean="0"/>
              <a:t>univerzalita</a:t>
            </a:r>
            <a:r>
              <a:rPr lang="sk-SK" sz="2400" dirty="0" smtClean="0"/>
              <a:t> vykúpenia</a:t>
            </a:r>
          </a:p>
          <a:p>
            <a:pPr lvl="1"/>
            <a:endParaRPr lang="sk-SK" dirty="0" smtClean="0"/>
          </a:p>
          <a:p>
            <a:pPr lvl="2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4784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Kresťanský život ako odpoveď na </a:t>
            </a:r>
            <a:r>
              <a:rPr lang="sk-SK" b="1" dirty="0" err="1"/>
              <a:t>kerygmu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Zoznamy cností a nerestí</a:t>
            </a:r>
          </a:p>
          <a:p>
            <a:pPr lvl="2"/>
            <a:r>
              <a:rPr lang="cs-CZ" dirty="0" err="1"/>
              <a:t>Mt</a:t>
            </a:r>
            <a:r>
              <a:rPr lang="cs-CZ" dirty="0"/>
              <a:t> 15,19; </a:t>
            </a:r>
            <a:r>
              <a:rPr lang="cs-CZ" dirty="0" err="1"/>
              <a:t>Mk</a:t>
            </a:r>
            <a:r>
              <a:rPr lang="cs-CZ" dirty="0"/>
              <a:t> 7,20-22</a:t>
            </a:r>
          </a:p>
          <a:p>
            <a:pPr lvl="2"/>
            <a:r>
              <a:rPr lang="cs-CZ" dirty="0"/>
              <a:t>1 </a:t>
            </a:r>
            <a:r>
              <a:rPr lang="cs-CZ" dirty="0" err="1"/>
              <a:t>Pt</a:t>
            </a:r>
            <a:r>
              <a:rPr lang="cs-CZ" dirty="0"/>
              <a:t> 2,1; 4,3.15; </a:t>
            </a:r>
            <a:r>
              <a:rPr lang="cs-CZ" dirty="0" err="1"/>
              <a:t>Zj</a:t>
            </a:r>
            <a:r>
              <a:rPr lang="cs-CZ" dirty="0"/>
              <a:t> v 9,21; 21,8; 22,15</a:t>
            </a:r>
          </a:p>
          <a:p>
            <a:pPr lvl="2"/>
            <a:r>
              <a:rPr lang="cs-CZ" dirty="0" err="1"/>
              <a:t>Rim</a:t>
            </a:r>
            <a:r>
              <a:rPr lang="cs-CZ" dirty="0"/>
              <a:t> 1,19-31; 13,13; 1 </a:t>
            </a:r>
            <a:r>
              <a:rPr lang="cs-CZ" dirty="0" err="1"/>
              <a:t>Kor</a:t>
            </a:r>
            <a:r>
              <a:rPr lang="cs-CZ" dirty="0"/>
              <a:t> 5,10-11; 6,9-10; 2 </a:t>
            </a:r>
            <a:r>
              <a:rPr lang="cs-CZ" dirty="0" err="1"/>
              <a:t>Kor</a:t>
            </a:r>
            <a:r>
              <a:rPr lang="cs-CZ" dirty="0"/>
              <a:t> 12,20-21; Gal 5,19-21; Kol 3,5-9; </a:t>
            </a:r>
            <a:r>
              <a:rPr lang="cs-CZ" dirty="0" err="1"/>
              <a:t>Ef</a:t>
            </a:r>
            <a:r>
              <a:rPr lang="cs-CZ" dirty="0"/>
              <a:t> 4,31; 5,3-5; </a:t>
            </a:r>
            <a:endParaRPr lang="sk-SK" dirty="0"/>
          </a:p>
          <a:p>
            <a:pPr lvl="1"/>
            <a:r>
              <a:rPr lang="sk-SK" dirty="0" smtClean="0"/>
              <a:t>Rodinné pravidlá - </a:t>
            </a:r>
            <a:r>
              <a:rPr lang="sk-SK" dirty="0" err="1" smtClean="0"/>
              <a:t>Kol</a:t>
            </a:r>
            <a:r>
              <a:rPr lang="sk-SK" dirty="0" smtClean="0"/>
              <a:t> 3,18-4,1; </a:t>
            </a:r>
            <a:r>
              <a:rPr lang="sk-SK" dirty="0" err="1" smtClean="0"/>
              <a:t>Ef</a:t>
            </a:r>
            <a:r>
              <a:rPr lang="sk-SK" dirty="0" smtClean="0"/>
              <a:t> 5,22-6,9, </a:t>
            </a:r>
            <a:r>
              <a:rPr lang="sk-SK" dirty="0" err="1" smtClean="0"/>
              <a:t>Tít</a:t>
            </a:r>
            <a:r>
              <a:rPr lang="sk-SK" dirty="0" smtClean="0"/>
              <a:t> 2,1-10; 1 </a:t>
            </a:r>
            <a:r>
              <a:rPr lang="sk-SK" dirty="0" err="1" smtClean="0"/>
              <a:t>Pt</a:t>
            </a:r>
            <a:r>
              <a:rPr lang="sk-SK" dirty="0" smtClean="0"/>
              <a:t> 2,13-3,7</a:t>
            </a:r>
          </a:p>
          <a:p>
            <a:pPr lvl="1"/>
            <a:r>
              <a:rPr lang="sk-SK" dirty="0" smtClean="0"/>
              <a:t>Katalógy povinností - </a:t>
            </a:r>
            <a:r>
              <a:rPr lang="cs-CZ" dirty="0" smtClean="0"/>
              <a:t>1</a:t>
            </a:r>
            <a:r>
              <a:rPr lang="cs-CZ" dirty="0"/>
              <a:t> </a:t>
            </a:r>
            <a:r>
              <a:rPr lang="cs-CZ" dirty="0" err="1"/>
              <a:t>Tim</a:t>
            </a:r>
            <a:r>
              <a:rPr lang="cs-CZ" dirty="0"/>
              <a:t> 1,9-10; 6,4-5; </a:t>
            </a:r>
            <a:r>
              <a:rPr lang="cs-CZ" dirty="0" err="1"/>
              <a:t>Tit</a:t>
            </a:r>
            <a:r>
              <a:rPr lang="cs-CZ" dirty="0"/>
              <a:t> 3,3; 2 </a:t>
            </a:r>
            <a:r>
              <a:rPr lang="cs-CZ" dirty="0" err="1"/>
              <a:t>Tim</a:t>
            </a:r>
            <a:r>
              <a:rPr lang="cs-CZ" dirty="0"/>
              <a:t> </a:t>
            </a:r>
            <a:r>
              <a:rPr lang="cs-CZ" dirty="0" smtClean="0"/>
              <a:t>3,2-5</a:t>
            </a:r>
          </a:p>
          <a:p>
            <a:pPr lvl="1"/>
            <a:r>
              <a:rPr lang="cs-CZ" dirty="0" err="1" smtClean="0"/>
              <a:t>Napodobňovanie</a:t>
            </a:r>
            <a:r>
              <a:rPr lang="cs-CZ" dirty="0" smtClean="0"/>
              <a:t> Krista (</a:t>
            </a:r>
            <a:r>
              <a:rPr lang="cs-CZ" dirty="0" err="1" smtClean="0"/>
              <a:t>imitatio</a:t>
            </a:r>
            <a:r>
              <a:rPr lang="cs-CZ" dirty="0" smtClean="0"/>
              <a:t>) – </a:t>
            </a:r>
            <a:r>
              <a:rPr lang="cs-CZ" dirty="0" err="1" smtClean="0"/>
              <a:t>Rim</a:t>
            </a:r>
            <a:r>
              <a:rPr lang="cs-CZ" dirty="0" smtClean="0"/>
              <a:t> 6; </a:t>
            </a:r>
            <a:r>
              <a:rPr lang="cs-CZ" dirty="0" err="1" smtClean="0"/>
              <a:t>Flp</a:t>
            </a:r>
            <a:r>
              <a:rPr lang="cs-CZ" dirty="0" smtClean="0"/>
              <a:t> 2,1-11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65082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3.2. </a:t>
            </a:r>
            <a:r>
              <a:rPr lang="sk-SK" b="1" dirty="0" smtClean="0"/>
              <a:t>Katechéza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Usporiadaná spomienka na </a:t>
            </a:r>
            <a:r>
              <a:rPr lang="sk-SK" b="1" dirty="0" smtClean="0">
                <a:solidFill>
                  <a:srgbClr val="FF0000"/>
                </a:solidFill>
              </a:rPr>
              <a:t>Ježišovu smrť a zmŕtvychvstanie</a:t>
            </a:r>
          </a:p>
          <a:p>
            <a:r>
              <a:rPr lang="sk-SK" dirty="0" smtClean="0"/>
              <a:t>Usporiadaná spomienka na </a:t>
            </a:r>
            <a:r>
              <a:rPr lang="sk-SK" b="1" dirty="0" smtClean="0">
                <a:solidFill>
                  <a:srgbClr val="FF0000"/>
                </a:solidFill>
              </a:rPr>
              <a:t>Ježišove skutky </a:t>
            </a:r>
            <a:r>
              <a:rPr lang="sk-SK" dirty="0" smtClean="0"/>
              <a:t>– </a:t>
            </a:r>
          </a:p>
          <a:p>
            <a:pPr lvl="1"/>
            <a:r>
              <a:rPr lang="sk-SK" dirty="0" smtClean="0"/>
              <a:t>zázraky </a:t>
            </a:r>
          </a:p>
          <a:p>
            <a:pPr lvl="1"/>
            <a:r>
              <a:rPr lang="sk-SK" dirty="0" smtClean="0"/>
              <a:t>konanie vo vzťahu k hriešnikom </a:t>
            </a:r>
          </a:p>
          <a:p>
            <a:pPr lvl="1"/>
            <a:r>
              <a:rPr lang="sk-SK" dirty="0" smtClean="0"/>
              <a:t>konanie vo vzťahu k učeníkom </a:t>
            </a:r>
          </a:p>
          <a:p>
            <a:pPr lvl="1"/>
            <a:r>
              <a:rPr lang="sk-SK" dirty="0" smtClean="0"/>
              <a:t>konanie vo vzťahu k autoritám</a:t>
            </a:r>
          </a:p>
          <a:p>
            <a:pPr lvl="1"/>
            <a:r>
              <a:rPr lang="sk-SK" dirty="0" smtClean="0"/>
              <a:t>správy o narodení a detstve</a:t>
            </a:r>
          </a:p>
          <a:p>
            <a:r>
              <a:rPr lang="sk-SK" dirty="0" smtClean="0"/>
              <a:t>Usporiadaná spomienka na </a:t>
            </a:r>
            <a:r>
              <a:rPr lang="sk-SK" b="1" dirty="0" smtClean="0">
                <a:solidFill>
                  <a:srgbClr val="FF0000"/>
                </a:solidFill>
              </a:rPr>
              <a:t>Ježišove reči </a:t>
            </a:r>
            <a:r>
              <a:rPr lang="sk-SK" dirty="0" smtClean="0"/>
              <a:t>– </a:t>
            </a:r>
          </a:p>
          <a:p>
            <a:pPr lvl="1"/>
            <a:r>
              <a:rPr lang="sk-SK" dirty="0" smtClean="0"/>
              <a:t>podobenstvá</a:t>
            </a:r>
          </a:p>
          <a:p>
            <a:pPr lvl="1"/>
            <a:r>
              <a:rPr lang="sk-SK" dirty="0" smtClean="0"/>
              <a:t>dialógy</a:t>
            </a:r>
          </a:p>
          <a:p>
            <a:pPr lvl="1"/>
            <a:r>
              <a:rPr lang="sk-SK" dirty="0" smtClean="0"/>
              <a:t>spory a polemiky</a:t>
            </a:r>
          </a:p>
          <a:p>
            <a:pPr lvl="1"/>
            <a:r>
              <a:rPr lang="sk-SK" dirty="0" smtClean="0"/>
              <a:t>modlitby</a:t>
            </a:r>
          </a:p>
          <a:p>
            <a:pPr lvl="1"/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7691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4. Vzťah spomienky k SZ 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462"/>
          </a:xfrm>
        </p:spPr>
        <p:txBody>
          <a:bodyPr>
            <a:normAutofit/>
          </a:bodyPr>
          <a:lstStyle/>
          <a:p>
            <a:r>
              <a:rPr lang="cs-CZ" dirty="0"/>
              <a:t>Do </a:t>
            </a:r>
            <a:r>
              <a:rPr lang="cs-CZ" dirty="0" err="1" smtClean="0"/>
              <a:t>stredu</a:t>
            </a:r>
            <a:r>
              <a:rPr lang="cs-CZ" dirty="0" smtClean="0"/>
              <a:t> </a:t>
            </a:r>
            <a:r>
              <a:rPr lang="cs-CZ" dirty="0"/>
              <a:t>Tóry je </a:t>
            </a:r>
            <a:r>
              <a:rPr lang="cs-CZ" dirty="0" smtClean="0"/>
              <a:t>postavený </a:t>
            </a:r>
            <a:r>
              <a:rPr lang="cs-CZ" dirty="0" err="1" smtClean="0"/>
              <a:t>Ježiš</a:t>
            </a:r>
            <a:r>
              <a:rPr lang="cs-CZ" dirty="0" smtClean="0"/>
              <a:t> </a:t>
            </a:r>
            <a:r>
              <a:rPr lang="cs-CZ" dirty="0"/>
              <a:t>a s ním </a:t>
            </a:r>
            <a:r>
              <a:rPr lang="cs-CZ" dirty="0" err="1" smtClean="0"/>
              <a:t>človek</a:t>
            </a:r>
            <a:r>
              <a:rPr lang="cs-CZ" dirty="0"/>
              <a:t>. </a:t>
            </a:r>
            <a:r>
              <a:rPr lang="cs-CZ" dirty="0" smtClean="0"/>
              <a:t> Sobota </a:t>
            </a:r>
            <a:r>
              <a:rPr lang="cs-CZ" dirty="0"/>
              <a:t>(a s ním i zákon) je </a:t>
            </a:r>
            <a:r>
              <a:rPr lang="cs-CZ" dirty="0" err="1" smtClean="0"/>
              <a:t>stvorená</a:t>
            </a:r>
            <a:r>
              <a:rPr lang="cs-CZ" dirty="0" smtClean="0"/>
              <a:t> </a:t>
            </a:r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človeka</a:t>
            </a:r>
            <a:r>
              <a:rPr lang="cs-CZ" dirty="0" smtClean="0"/>
              <a:t> </a:t>
            </a:r>
            <a:r>
              <a:rPr lang="cs-CZ" dirty="0"/>
              <a:t>a ne </a:t>
            </a:r>
            <a:r>
              <a:rPr lang="cs-CZ" dirty="0" err="1" smtClean="0"/>
              <a:t>človek</a:t>
            </a:r>
            <a:r>
              <a:rPr lang="cs-CZ" dirty="0" smtClean="0"/>
              <a:t> </a:t>
            </a:r>
            <a:r>
              <a:rPr lang="cs-CZ" dirty="0" err="1" smtClean="0"/>
              <a:t>pre</a:t>
            </a:r>
            <a:r>
              <a:rPr lang="cs-CZ" dirty="0" smtClean="0"/>
              <a:t> sobotu, a tak je Syn </a:t>
            </a:r>
            <a:r>
              <a:rPr lang="cs-CZ" dirty="0" err="1" smtClean="0"/>
              <a:t>človeka</a:t>
            </a:r>
            <a:r>
              <a:rPr lang="cs-CZ" dirty="0" smtClean="0"/>
              <a:t> </a:t>
            </a:r>
            <a:r>
              <a:rPr lang="cs-CZ" dirty="0" err="1" smtClean="0"/>
              <a:t>Pánom</a:t>
            </a:r>
            <a:r>
              <a:rPr lang="cs-CZ" dirty="0" smtClean="0"/>
              <a:t> </a:t>
            </a:r>
            <a:r>
              <a:rPr lang="cs-CZ" dirty="0"/>
              <a:t>i nad </a:t>
            </a:r>
            <a:r>
              <a:rPr lang="cs-CZ" dirty="0" smtClean="0"/>
              <a:t>sobotou (</a:t>
            </a:r>
            <a:r>
              <a:rPr lang="cs-CZ" dirty="0" err="1" smtClean="0"/>
              <a:t>Mk</a:t>
            </a:r>
            <a:r>
              <a:rPr lang="cs-CZ" dirty="0" smtClean="0"/>
              <a:t> </a:t>
            </a:r>
            <a:r>
              <a:rPr lang="cs-CZ" dirty="0"/>
              <a:t>2,27-28).</a:t>
            </a:r>
            <a:endParaRPr lang="cs-CZ" dirty="0" smtClean="0"/>
          </a:p>
          <a:p>
            <a:r>
              <a:rPr lang="cs-CZ" dirty="0" smtClean="0"/>
              <a:t>Do </a:t>
            </a:r>
            <a:r>
              <a:rPr lang="cs-CZ" dirty="0" err="1" smtClean="0"/>
              <a:t>popredia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dostávajú</a:t>
            </a:r>
            <a:r>
              <a:rPr lang="cs-CZ" dirty="0" smtClean="0"/>
              <a:t> prorocké knihy a žalmy</a:t>
            </a:r>
          </a:p>
          <a:p>
            <a:endParaRPr lang="cs-CZ" dirty="0" smtClean="0"/>
          </a:p>
          <a:p>
            <a:r>
              <a:rPr lang="cs-CZ" b="1" dirty="0" err="1" smtClean="0">
                <a:solidFill>
                  <a:srgbClr val="FF0000"/>
                </a:solidFill>
              </a:rPr>
              <a:t>Spôsob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citovania</a:t>
            </a:r>
            <a:r>
              <a:rPr lang="cs-CZ" b="1" dirty="0" smtClean="0">
                <a:solidFill>
                  <a:srgbClr val="FF0000"/>
                </a:solidFill>
              </a:rPr>
              <a:t> SZ 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cs-CZ" dirty="0" smtClean="0"/>
              <a:t>1</a:t>
            </a:r>
            <a:r>
              <a:rPr lang="cs-CZ" dirty="0"/>
              <a:t>) </a:t>
            </a:r>
            <a:r>
              <a:rPr lang="cs-CZ" b="1" dirty="0" err="1" smtClean="0"/>
              <a:t>autoritatívne</a:t>
            </a:r>
            <a:r>
              <a:rPr lang="cs-CZ" b="1" dirty="0" smtClean="0"/>
              <a:t> </a:t>
            </a:r>
            <a:r>
              <a:rPr lang="cs-CZ" b="1" dirty="0" err="1" smtClean="0"/>
              <a:t>uvedenie</a:t>
            </a:r>
            <a:r>
              <a:rPr lang="cs-CZ" b="1" dirty="0" smtClean="0"/>
              <a:t> </a:t>
            </a:r>
            <a:r>
              <a:rPr lang="cs-CZ" b="1" dirty="0" err="1" smtClean="0"/>
              <a:t>citácie</a:t>
            </a:r>
            <a:r>
              <a:rPr lang="cs-CZ" dirty="0" smtClean="0"/>
              <a:t>: </a:t>
            </a:r>
          </a:p>
          <a:p>
            <a:pPr lvl="1"/>
            <a:r>
              <a:rPr lang="cs-CZ" dirty="0" err="1" smtClean="0"/>
              <a:t>ako</a:t>
            </a:r>
            <a:r>
              <a:rPr lang="cs-CZ" dirty="0" smtClean="0"/>
              <a:t> je </a:t>
            </a:r>
            <a:r>
              <a:rPr lang="cs-CZ" dirty="0" err="1" smtClean="0"/>
              <a:t>napísané</a:t>
            </a:r>
            <a:r>
              <a:rPr lang="cs-CZ" dirty="0" smtClean="0"/>
              <a:t>, Písmo </a:t>
            </a:r>
            <a:r>
              <a:rPr lang="cs-CZ" dirty="0" err="1" smtClean="0"/>
              <a:t>hovorí</a:t>
            </a:r>
            <a:r>
              <a:rPr lang="cs-CZ" dirty="0" smtClean="0"/>
              <a:t> a pod. Božská autorita dodává </a:t>
            </a:r>
            <a:r>
              <a:rPr lang="cs-CZ" dirty="0"/>
              <a:t>váhu </a:t>
            </a:r>
            <a:r>
              <a:rPr lang="cs-CZ" dirty="0" err="1" smtClean="0"/>
              <a:t>interpretácii</a:t>
            </a:r>
            <a:r>
              <a:rPr lang="cs-CZ" dirty="0" smtClean="0"/>
              <a:t> </a:t>
            </a:r>
            <a:r>
              <a:rPr lang="cs-CZ" dirty="0" err="1" smtClean="0"/>
              <a:t>Ježišovej</a:t>
            </a:r>
            <a:r>
              <a:rPr lang="cs-CZ" dirty="0" smtClean="0"/>
              <a:t> osoby </a:t>
            </a:r>
            <a:r>
              <a:rPr lang="cs-CZ" dirty="0"/>
              <a:t>a jeho </a:t>
            </a:r>
            <a:r>
              <a:rPr lang="cs-CZ" dirty="0" err="1" smtClean="0"/>
              <a:t>diela</a:t>
            </a:r>
            <a:r>
              <a:rPr lang="cs-CZ" dirty="0" smtClean="0"/>
              <a:t> </a:t>
            </a:r>
            <a:r>
              <a:rPr lang="cs-CZ" dirty="0"/>
              <a:t>spásy </a:t>
            </a:r>
            <a:r>
              <a:rPr lang="cs-CZ" dirty="0" smtClean="0"/>
              <a:t> - typické </a:t>
            </a:r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kerygmu</a:t>
            </a:r>
            <a:r>
              <a:rPr lang="cs-CZ" dirty="0" smtClean="0"/>
              <a:t> a </a:t>
            </a:r>
            <a:r>
              <a:rPr lang="cs-CZ" dirty="0" err="1" smtClean="0"/>
              <a:t>svätopiscov</a:t>
            </a:r>
            <a:r>
              <a:rPr lang="cs-CZ" dirty="0" smtClean="0"/>
              <a:t>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79089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629728"/>
            <a:ext cx="10515600" cy="5547235"/>
          </a:xfrm>
        </p:spPr>
        <p:txBody>
          <a:bodyPr>
            <a:normAutofit/>
          </a:bodyPr>
          <a:lstStyle/>
          <a:p>
            <a:r>
              <a:rPr lang="cs-CZ" dirty="0"/>
              <a:t>2) </a:t>
            </a:r>
            <a:r>
              <a:rPr lang="cs-CZ" b="1" dirty="0" err="1"/>
              <a:t>nepresnosť</a:t>
            </a:r>
            <a:r>
              <a:rPr lang="cs-CZ" b="1" dirty="0"/>
              <a:t> a </a:t>
            </a:r>
            <a:r>
              <a:rPr lang="cs-CZ" b="1" dirty="0" err="1"/>
              <a:t>voľnosť</a:t>
            </a:r>
            <a:r>
              <a:rPr lang="cs-CZ" b="1" dirty="0"/>
              <a:t> v citovaní</a:t>
            </a:r>
            <a:r>
              <a:rPr lang="cs-CZ" dirty="0"/>
              <a:t>: </a:t>
            </a:r>
          </a:p>
          <a:p>
            <a:pPr lvl="1"/>
            <a:r>
              <a:rPr lang="cs-CZ" dirty="0" err="1"/>
              <a:t>Mt</a:t>
            </a:r>
            <a:r>
              <a:rPr lang="cs-CZ" dirty="0"/>
              <a:t> 1,23 cituje </a:t>
            </a:r>
            <a:r>
              <a:rPr lang="cs-CZ" dirty="0" err="1"/>
              <a:t>Iz</a:t>
            </a:r>
            <a:r>
              <a:rPr lang="cs-CZ" dirty="0"/>
              <a:t> 7,14 </a:t>
            </a:r>
            <a:r>
              <a:rPr lang="cs-CZ" dirty="0" err="1"/>
              <a:t>zo</a:t>
            </a:r>
            <a:r>
              <a:rPr lang="cs-CZ" dirty="0"/>
              <a:t> Septuaginty, </a:t>
            </a:r>
            <a:r>
              <a:rPr lang="cs-CZ" dirty="0" err="1"/>
              <a:t>pretože</a:t>
            </a:r>
            <a:r>
              <a:rPr lang="cs-CZ" dirty="0"/>
              <a:t> tam bolo </a:t>
            </a:r>
            <a:r>
              <a:rPr lang="cs-CZ" i="1" dirty="0" err="1"/>
              <a:t>hé</a:t>
            </a:r>
            <a:r>
              <a:rPr lang="cs-CZ" i="1" dirty="0"/>
              <a:t> </a:t>
            </a:r>
            <a:r>
              <a:rPr lang="cs-CZ" i="1" dirty="0" err="1"/>
              <a:t>parthenos</a:t>
            </a:r>
            <a:r>
              <a:rPr lang="cs-CZ" dirty="0"/>
              <a:t> (panna), </a:t>
            </a:r>
            <a:r>
              <a:rPr lang="cs-CZ" dirty="0" err="1"/>
              <a:t>ktorú</a:t>
            </a:r>
            <a:r>
              <a:rPr lang="cs-CZ" dirty="0"/>
              <a:t> </a:t>
            </a:r>
            <a:r>
              <a:rPr lang="cs-CZ" dirty="0" err="1"/>
              <a:t>evanjelista</a:t>
            </a:r>
            <a:r>
              <a:rPr lang="cs-CZ" dirty="0"/>
              <a:t> </a:t>
            </a:r>
            <a:r>
              <a:rPr lang="cs-CZ" dirty="0" err="1"/>
              <a:t>stotožnil</a:t>
            </a:r>
            <a:r>
              <a:rPr lang="cs-CZ" dirty="0"/>
              <a:t> s Pannou </a:t>
            </a:r>
            <a:r>
              <a:rPr lang="cs-CZ" dirty="0" err="1"/>
              <a:t>Máriou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Mt</a:t>
            </a:r>
            <a:r>
              <a:rPr lang="cs-CZ" dirty="0"/>
              <a:t> 2,6 midraš </a:t>
            </a:r>
            <a:r>
              <a:rPr lang="cs-CZ" dirty="0" err="1"/>
              <a:t>zložený</a:t>
            </a:r>
            <a:r>
              <a:rPr lang="cs-CZ" dirty="0"/>
              <a:t> z </a:t>
            </a:r>
            <a:r>
              <a:rPr lang="cs-CZ" dirty="0" err="1"/>
              <a:t>Mich</a:t>
            </a:r>
            <a:r>
              <a:rPr lang="cs-CZ" dirty="0"/>
              <a:t> 5,1 a 2 Sam 5,2, modifikovaný a </a:t>
            </a:r>
            <a:r>
              <a:rPr lang="cs-CZ" dirty="0" err="1"/>
              <a:t>prispôsobený</a:t>
            </a:r>
            <a:r>
              <a:rPr lang="cs-CZ" dirty="0"/>
              <a:t> na </a:t>
            </a:r>
            <a:r>
              <a:rPr lang="cs-CZ" dirty="0" err="1"/>
              <a:t>Ježiša</a:t>
            </a:r>
            <a:r>
              <a:rPr lang="cs-CZ" dirty="0"/>
              <a:t>, židovského </a:t>
            </a:r>
            <a:r>
              <a:rPr lang="cs-CZ" dirty="0" err="1"/>
              <a:t>kráľa</a:t>
            </a:r>
            <a:endParaRPr lang="cs-CZ" dirty="0"/>
          </a:p>
          <a:p>
            <a:pPr lvl="1"/>
            <a:r>
              <a:rPr lang="cs-CZ" dirty="0" err="1"/>
              <a:t>Mt</a:t>
            </a:r>
            <a:r>
              <a:rPr lang="cs-CZ" dirty="0"/>
              <a:t> 2,15 cituje Oz 11,1, </a:t>
            </a:r>
            <a:r>
              <a:rPr lang="cs-CZ" dirty="0" err="1"/>
              <a:t>preloženého</a:t>
            </a:r>
            <a:r>
              <a:rPr lang="cs-CZ" dirty="0"/>
              <a:t> z hebrejského originálu, </a:t>
            </a:r>
            <a:r>
              <a:rPr lang="cs-CZ" dirty="0" err="1"/>
              <a:t>blízkeho</a:t>
            </a:r>
            <a:r>
              <a:rPr lang="cs-CZ" dirty="0"/>
              <a:t> </a:t>
            </a:r>
            <a:r>
              <a:rPr lang="cs-CZ" dirty="0" err="1"/>
              <a:t>nášmu</a:t>
            </a:r>
            <a:r>
              <a:rPr lang="cs-CZ" dirty="0"/>
              <a:t> </a:t>
            </a:r>
            <a:r>
              <a:rPr lang="cs-CZ" dirty="0" err="1"/>
              <a:t>mazoretskému</a:t>
            </a:r>
            <a:r>
              <a:rPr lang="cs-CZ" dirty="0"/>
              <a:t> textu</a:t>
            </a:r>
          </a:p>
          <a:p>
            <a:pPr lvl="1"/>
            <a:r>
              <a:rPr lang="cs-CZ" dirty="0" err="1"/>
              <a:t>Mt</a:t>
            </a:r>
            <a:r>
              <a:rPr lang="cs-CZ" dirty="0"/>
              <a:t> 2,18 cituje Jer 31,15, z </a:t>
            </a:r>
            <a:r>
              <a:rPr lang="cs-CZ" dirty="0" err="1"/>
              <a:t>hebrejčiny</a:t>
            </a:r>
            <a:r>
              <a:rPr lang="cs-CZ" dirty="0"/>
              <a:t> s malými úpravami.</a:t>
            </a:r>
            <a:endParaRPr lang="sk-SK" dirty="0"/>
          </a:p>
          <a:p>
            <a:r>
              <a:rPr lang="cs-CZ" dirty="0"/>
              <a:t>3) </a:t>
            </a:r>
            <a:r>
              <a:rPr lang="cs-CZ" b="1" dirty="0" err="1"/>
              <a:t>interpretácia</a:t>
            </a:r>
            <a:r>
              <a:rPr lang="cs-CZ" b="1" dirty="0"/>
              <a:t> </a:t>
            </a:r>
            <a:r>
              <a:rPr lang="cs-CZ" b="1" dirty="0" err="1"/>
              <a:t>vo</a:t>
            </a:r>
            <a:r>
              <a:rPr lang="cs-CZ" b="1" dirty="0"/>
              <a:t> </a:t>
            </a:r>
            <a:r>
              <a:rPr lang="cs-CZ" b="1" dirty="0" err="1"/>
              <a:t>forme</a:t>
            </a:r>
            <a:r>
              <a:rPr lang="cs-CZ" b="1" dirty="0"/>
              <a:t> </a:t>
            </a:r>
            <a:r>
              <a:rPr lang="cs-CZ" b="1" dirty="0" err="1"/>
              <a:t>aplikácie</a:t>
            </a:r>
            <a:r>
              <a:rPr lang="cs-CZ" b="1" dirty="0"/>
              <a:t> textu na </a:t>
            </a:r>
            <a:r>
              <a:rPr lang="cs-CZ" b="1" dirty="0" err="1"/>
              <a:t>Ježiša</a:t>
            </a:r>
            <a:r>
              <a:rPr lang="cs-CZ" b="1" dirty="0"/>
              <a:t> a jeho </a:t>
            </a:r>
            <a:r>
              <a:rPr lang="cs-CZ" b="1" dirty="0" err="1"/>
              <a:t>dielo</a:t>
            </a:r>
            <a:r>
              <a:rPr lang="cs-CZ" b="1" dirty="0"/>
              <a:t> </a:t>
            </a:r>
          </a:p>
          <a:p>
            <a:pPr lvl="1"/>
            <a:r>
              <a:rPr lang="cs-CZ" dirty="0"/>
              <a:t>Ž 82,6, citovaný v </a:t>
            </a:r>
            <a:r>
              <a:rPr lang="cs-CZ" dirty="0" err="1"/>
              <a:t>Jn</a:t>
            </a:r>
            <a:r>
              <a:rPr lang="cs-CZ" dirty="0"/>
              <a:t> 10,34. Text „</a:t>
            </a:r>
            <a:r>
              <a:rPr lang="cs-CZ" dirty="0" err="1"/>
              <a:t>ste</a:t>
            </a:r>
            <a:r>
              <a:rPr lang="cs-CZ" dirty="0"/>
              <a:t> </a:t>
            </a:r>
            <a:r>
              <a:rPr lang="cs-CZ" dirty="0" err="1"/>
              <a:t>bohovia</a:t>
            </a:r>
            <a:r>
              <a:rPr lang="cs-CZ" dirty="0"/>
              <a:t>“ je </a:t>
            </a:r>
            <a:r>
              <a:rPr lang="cs-CZ" dirty="0" err="1"/>
              <a:t>prispôsobený</a:t>
            </a:r>
            <a:r>
              <a:rPr lang="cs-CZ" dirty="0"/>
              <a:t>, aby </a:t>
            </a:r>
            <a:r>
              <a:rPr lang="cs-CZ" dirty="0" err="1"/>
              <a:t>potvrdzoval</a:t>
            </a:r>
            <a:r>
              <a:rPr lang="cs-CZ" dirty="0"/>
              <a:t> </a:t>
            </a:r>
            <a:r>
              <a:rPr lang="cs-CZ" dirty="0" err="1"/>
              <a:t>Ježišovo</a:t>
            </a:r>
            <a:r>
              <a:rPr lang="cs-CZ" dirty="0"/>
              <a:t> </a:t>
            </a:r>
            <a:r>
              <a:rPr lang="cs-CZ" dirty="0" err="1"/>
              <a:t>Božie</a:t>
            </a:r>
            <a:r>
              <a:rPr lang="cs-CZ" dirty="0"/>
              <a:t> </a:t>
            </a:r>
            <a:r>
              <a:rPr lang="cs-CZ" dirty="0" err="1"/>
              <a:t>synovstvo</a:t>
            </a:r>
            <a:r>
              <a:rPr lang="cs-CZ" dirty="0"/>
              <a:t>. V </a:t>
            </a:r>
            <a:r>
              <a:rPr lang="cs-CZ" dirty="0" err="1"/>
              <a:t>pôvodnom</a:t>
            </a:r>
            <a:r>
              <a:rPr lang="cs-CZ" dirty="0"/>
              <a:t> kontexte žalmu sú to </a:t>
            </a:r>
            <a:r>
              <a:rPr lang="cs-CZ" dirty="0" err="1"/>
              <a:t>pohanskí</a:t>
            </a:r>
            <a:r>
              <a:rPr lang="cs-CZ" dirty="0"/>
              <a:t> </a:t>
            </a:r>
            <a:r>
              <a:rPr lang="cs-CZ" dirty="0" err="1"/>
              <a:t>bohovia</a:t>
            </a:r>
            <a:endParaRPr lang="cs-CZ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52691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940279"/>
            <a:ext cx="10515600" cy="5684808"/>
          </a:xfrm>
        </p:spPr>
        <p:txBody>
          <a:bodyPr>
            <a:normAutofit/>
          </a:bodyPr>
          <a:lstStyle/>
          <a:p>
            <a:pPr lvl="0"/>
            <a:r>
              <a:rPr lang="cs-CZ" b="1" i="1" dirty="0" smtClean="0">
                <a:solidFill>
                  <a:srgbClr val="FF0000"/>
                </a:solidFill>
                <a:sym typeface="Times New Roman" panose="02020603050405020304" pitchFamily="18" charset="0"/>
              </a:rPr>
              <a:t>Hermeneutické modely SZ v NZ</a:t>
            </a:r>
          </a:p>
          <a:p>
            <a:pPr lvl="0"/>
            <a:r>
              <a:rPr lang="cs-CZ" b="1" i="1" dirty="0" err="1" smtClean="0">
                <a:sym typeface="Times New Roman" panose="02020603050405020304" pitchFamily="18" charset="0"/>
              </a:rPr>
              <a:t>Prisľúbenie</a:t>
            </a:r>
            <a:r>
              <a:rPr lang="cs-CZ" b="1" i="1" dirty="0" smtClean="0">
                <a:sym typeface="Times New Roman" panose="02020603050405020304" pitchFamily="18" charset="0"/>
              </a:rPr>
              <a:t> – </a:t>
            </a:r>
            <a:r>
              <a:rPr lang="cs-CZ" b="1" i="1" dirty="0" err="1" smtClean="0">
                <a:sym typeface="Times New Roman" panose="02020603050405020304" pitchFamily="18" charset="0"/>
              </a:rPr>
              <a:t>naplnenie</a:t>
            </a:r>
            <a:r>
              <a:rPr lang="cs-CZ" b="1" i="1" dirty="0" smtClean="0">
                <a:sym typeface="Times New Roman" panose="02020603050405020304" pitchFamily="18" charset="0"/>
              </a:rPr>
              <a:t> </a:t>
            </a:r>
            <a:r>
              <a:rPr lang="cs-CZ" b="1" dirty="0" smtClean="0"/>
              <a:t>(</a:t>
            </a:r>
            <a:r>
              <a:rPr lang="cs-CZ" b="1" dirty="0" err="1" smtClean="0"/>
              <a:t>Mt</a:t>
            </a:r>
            <a:r>
              <a:rPr lang="cs-CZ" b="1" dirty="0" smtClean="0"/>
              <a:t> </a:t>
            </a:r>
            <a:r>
              <a:rPr lang="cs-CZ" b="1" dirty="0"/>
              <a:t>5,17</a:t>
            </a:r>
            <a:r>
              <a:rPr lang="cs-CZ" dirty="0"/>
              <a:t>). Aplikuje se na </a:t>
            </a:r>
            <a:r>
              <a:rPr lang="cs-CZ" dirty="0" err="1" smtClean="0"/>
              <a:t>kristológiu</a:t>
            </a:r>
            <a:r>
              <a:rPr lang="cs-CZ" dirty="0" smtClean="0"/>
              <a:t>, </a:t>
            </a:r>
            <a:r>
              <a:rPr lang="cs-CZ" dirty="0" err="1" smtClean="0"/>
              <a:t>ekleziológiu</a:t>
            </a:r>
            <a:r>
              <a:rPr lang="cs-CZ" dirty="0" smtClean="0"/>
              <a:t> a </a:t>
            </a:r>
            <a:r>
              <a:rPr lang="cs-CZ" dirty="0" err="1" smtClean="0"/>
              <a:t>eschatológiu</a:t>
            </a:r>
            <a:r>
              <a:rPr lang="cs-CZ" dirty="0" smtClean="0"/>
              <a:t>.</a:t>
            </a:r>
            <a:endParaRPr lang="sk-SK" dirty="0"/>
          </a:p>
          <a:p>
            <a:pPr lvl="0"/>
            <a:r>
              <a:rPr lang="cs-CZ" b="1" dirty="0"/>
              <a:t>Pavlovský model</a:t>
            </a:r>
            <a:r>
              <a:rPr lang="cs-CZ" dirty="0"/>
              <a:t>: </a:t>
            </a:r>
            <a:r>
              <a:rPr lang="cs-CZ" dirty="0" smtClean="0"/>
              <a:t>Tóra (Zákon) </a:t>
            </a:r>
            <a:r>
              <a:rPr lang="cs-CZ" dirty="0"/>
              <a:t>je </a:t>
            </a:r>
            <a:r>
              <a:rPr lang="cs-CZ" dirty="0" err="1" smtClean="0"/>
              <a:t>vychovávateľom</a:t>
            </a:r>
            <a:r>
              <a:rPr lang="cs-CZ" dirty="0" smtClean="0"/>
              <a:t> </a:t>
            </a:r>
            <a:r>
              <a:rPr lang="cs-CZ" dirty="0" err="1" smtClean="0"/>
              <a:t>pre</a:t>
            </a:r>
            <a:r>
              <a:rPr lang="cs-CZ" dirty="0" smtClean="0"/>
              <a:t> Krista (Gal </a:t>
            </a:r>
            <a:r>
              <a:rPr lang="cs-CZ" dirty="0"/>
              <a:t>3,24-25</a:t>
            </a:r>
            <a:r>
              <a:rPr lang="cs-CZ" dirty="0" smtClean="0"/>
              <a:t>) - </a:t>
            </a:r>
            <a:r>
              <a:rPr lang="cs-CZ" dirty="0" err="1" smtClean="0"/>
              <a:t>antropológia</a:t>
            </a:r>
            <a:r>
              <a:rPr lang="cs-CZ" dirty="0" smtClean="0"/>
              <a:t> orientovaná </a:t>
            </a:r>
            <a:r>
              <a:rPr lang="cs-CZ" dirty="0"/>
              <a:t>na Krista jako </a:t>
            </a:r>
            <a:r>
              <a:rPr lang="cs-CZ" dirty="0" err="1" smtClean="0"/>
              <a:t>Spasiteľa</a:t>
            </a:r>
            <a:r>
              <a:rPr lang="cs-CZ" dirty="0" smtClean="0"/>
              <a:t>.</a:t>
            </a:r>
            <a:endParaRPr lang="sk-SK" dirty="0"/>
          </a:p>
          <a:p>
            <a:pPr lvl="0"/>
            <a:r>
              <a:rPr lang="cs-CZ" b="1" dirty="0" err="1" smtClean="0"/>
              <a:t>Zjavenie</a:t>
            </a:r>
            <a:r>
              <a:rPr lang="cs-CZ" b="1" dirty="0" smtClean="0"/>
              <a:t> – </a:t>
            </a:r>
            <a:r>
              <a:rPr lang="cs-CZ" b="1" dirty="0" err="1" smtClean="0"/>
              <a:t>svedectvo</a:t>
            </a:r>
            <a:r>
              <a:rPr lang="cs-CZ" b="1" dirty="0" smtClean="0"/>
              <a:t> </a:t>
            </a:r>
            <a:r>
              <a:rPr lang="cs-CZ" dirty="0" smtClean="0"/>
              <a:t>o </a:t>
            </a:r>
            <a:r>
              <a:rPr lang="cs-CZ" dirty="0" err="1" smtClean="0"/>
              <a:t>Ježišovi</a:t>
            </a:r>
            <a:r>
              <a:rPr lang="cs-CZ" dirty="0" smtClean="0"/>
              <a:t> </a:t>
            </a:r>
            <a:r>
              <a:rPr lang="cs-CZ" dirty="0" err="1" smtClean="0"/>
              <a:t>Božom</a:t>
            </a:r>
            <a:r>
              <a:rPr lang="cs-CZ" dirty="0" smtClean="0"/>
              <a:t> Synovi – </a:t>
            </a:r>
            <a:r>
              <a:rPr lang="cs-CZ" dirty="0" err="1" smtClean="0"/>
              <a:t>Mojžiš</a:t>
            </a:r>
            <a:r>
              <a:rPr lang="cs-CZ" dirty="0" smtClean="0"/>
              <a:t> </a:t>
            </a:r>
            <a:r>
              <a:rPr lang="cs-CZ" dirty="0" err="1" smtClean="0"/>
              <a:t>svedčí</a:t>
            </a:r>
            <a:r>
              <a:rPr lang="cs-CZ" dirty="0" smtClean="0"/>
              <a:t> o </a:t>
            </a:r>
            <a:r>
              <a:rPr lang="cs-CZ" dirty="0" err="1" smtClean="0"/>
              <a:t>Ježišovi</a:t>
            </a:r>
            <a:r>
              <a:rPr lang="cs-CZ" dirty="0" smtClean="0"/>
              <a:t> (</a:t>
            </a:r>
            <a:r>
              <a:rPr lang="cs-CZ" dirty="0" err="1" smtClean="0"/>
              <a:t>Jn</a:t>
            </a:r>
            <a:r>
              <a:rPr lang="cs-CZ" dirty="0" smtClean="0"/>
              <a:t> 5,45-47) </a:t>
            </a:r>
            <a:endParaRPr lang="sk-SK" dirty="0"/>
          </a:p>
          <a:p>
            <a:pPr lvl="0"/>
            <a:r>
              <a:rPr lang="cs-CZ" b="1" dirty="0" err="1" smtClean="0"/>
              <a:t>Typológia</a:t>
            </a:r>
            <a:r>
              <a:rPr lang="cs-CZ" dirty="0" smtClean="0"/>
              <a:t> – </a:t>
            </a:r>
            <a:r>
              <a:rPr lang="cs-CZ" dirty="0" err="1" smtClean="0"/>
              <a:t>predobraz</a:t>
            </a:r>
            <a:r>
              <a:rPr lang="cs-CZ" dirty="0" smtClean="0"/>
              <a:t> vs. </a:t>
            </a:r>
            <a:r>
              <a:rPr lang="cs-CZ" dirty="0" err="1" smtClean="0"/>
              <a:t>skutočnosť</a:t>
            </a:r>
            <a:r>
              <a:rPr lang="cs-CZ" dirty="0" smtClean="0"/>
              <a:t> – </a:t>
            </a:r>
            <a:r>
              <a:rPr lang="cs-CZ" dirty="0" err="1" smtClean="0"/>
              <a:t>môže</a:t>
            </a:r>
            <a:r>
              <a:rPr lang="cs-CZ" dirty="0" smtClean="0"/>
              <a:t> byť </a:t>
            </a:r>
            <a:r>
              <a:rPr lang="cs-CZ" dirty="0"/>
              <a:t>antitetická </a:t>
            </a:r>
            <a:r>
              <a:rPr lang="cs-CZ" dirty="0" smtClean="0"/>
              <a:t>(</a:t>
            </a:r>
            <a:r>
              <a:rPr lang="cs-CZ" dirty="0" err="1" smtClean="0"/>
              <a:t>Rim</a:t>
            </a:r>
            <a:r>
              <a:rPr lang="cs-CZ" dirty="0" smtClean="0"/>
              <a:t> </a:t>
            </a:r>
            <a:r>
              <a:rPr lang="cs-CZ" dirty="0"/>
              <a:t>5,12-21; 1 </a:t>
            </a:r>
            <a:r>
              <a:rPr lang="cs-CZ" dirty="0" err="1"/>
              <a:t>Kor</a:t>
            </a:r>
            <a:r>
              <a:rPr lang="cs-CZ" dirty="0"/>
              <a:t> </a:t>
            </a:r>
            <a:r>
              <a:rPr lang="cs-CZ" dirty="0" smtClean="0"/>
              <a:t>15,45-49 prvý </a:t>
            </a:r>
            <a:r>
              <a:rPr lang="cs-CZ" dirty="0"/>
              <a:t>a druhý </a:t>
            </a:r>
            <a:r>
              <a:rPr lang="cs-CZ" dirty="0" smtClean="0"/>
              <a:t>Adam) </a:t>
            </a:r>
            <a:r>
              <a:rPr lang="cs-CZ" dirty="0"/>
              <a:t>nebo analogická (1 </a:t>
            </a:r>
            <a:r>
              <a:rPr lang="cs-CZ" dirty="0" err="1"/>
              <a:t>Kor</a:t>
            </a:r>
            <a:r>
              <a:rPr lang="cs-CZ" dirty="0"/>
              <a:t> 10</a:t>
            </a:r>
            <a:r>
              <a:rPr lang="cs-CZ" dirty="0" smtClean="0"/>
              <a:t>). SZ je </a:t>
            </a:r>
            <a:r>
              <a:rPr lang="cs-CZ" dirty="0" err="1" smtClean="0"/>
              <a:t>prípravou</a:t>
            </a:r>
            <a:r>
              <a:rPr lang="cs-CZ" dirty="0" smtClean="0"/>
              <a:t> </a:t>
            </a:r>
            <a:r>
              <a:rPr lang="cs-CZ" dirty="0"/>
              <a:t>na </a:t>
            </a:r>
            <a:r>
              <a:rPr lang="cs-CZ" dirty="0" err="1" smtClean="0"/>
              <a:t>událosť</a:t>
            </a:r>
            <a:r>
              <a:rPr lang="cs-CZ" dirty="0" smtClean="0"/>
              <a:t> </a:t>
            </a:r>
            <a:r>
              <a:rPr lang="cs-CZ" dirty="0"/>
              <a:t>Krista. Model se aplikuje na </a:t>
            </a:r>
            <a:r>
              <a:rPr lang="cs-CZ" dirty="0" err="1" smtClean="0"/>
              <a:t>kristológiu</a:t>
            </a:r>
            <a:r>
              <a:rPr lang="cs-CZ" dirty="0" smtClean="0"/>
              <a:t> a </a:t>
            </a:r>
            <a:r>
              <a:rPr lang="cs-CZ" dirty="0" err="1" smtClean="0"/>
              <a:t>ekleziológiu</a:t>
            </a:r>
            <a:r>
              <a:rPr lang="cs-CZ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5294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1. </a:t>
            </a:r>
            <a:r>
              <a:rPr lang="sk-SK" b="1" dirty="0" smtClean="0"/>
              <a:t>Biblická teológia NZ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dirty="0" err="1" smtClean="0">
                <a:solidFill>
                  <a:srgbClr val="FF0000"/>
                </a:solidFill>
                <a:effectLst/>
              </a:rPr>
              <a:t>Lk</a:t>
            </a:r>
            <a:r>
              <a:rPr lang="sk-SK" dirty="0" smtClean="0">
                <a:solidFill>
                  <a:srgbClr val="FF0000"/>
                </a:solidFill>
                <a:effectLst/>
              </a:rPr>
              <a:t> 1,1-4</a:t>
            </a:r>
            <a:r>
              <a:rPr lang="sk-SK" dirty="0" smtClean="0"/>
              <a:t> </a:t>
            </a:r>
            <a:r>
              <a:rPr lang="sk-SK" u="sng" dirty="0">
                <a:hlinkClick r:id="rId2"/>
              </a:rPr>
              <a:t>1</a:t>
            </a:r>
            <a:r>
              <a:rPr lang="sk-SK" dirty="0" smtClean="0">
                <a:effectLst/>
              </a:rPr>
              <a:t> Už mnohí sa pokúsili zaradom vyrozprávať udalosti, ktoré sa u nás stali, </a:t>
            </a:r>
            <a:r>
              <a:rPr lang="sk-SK" u="sng" dirty="0">
                <a:hlinkClick r:id="rId3"/>
              </a:rPr>
              <a:t>2</a:t>
            </a:r>
            <a:r>
              <a:rPr lang="sk-SK" dirty="0" smtClean="0">
                <a:effectLst/>
              </a:rPr>
              <a:t> ako nám ich odovzdali tí, čo ich od začiatku sami videli a boli služobníkmi slova. </a:t>
            </a:r>
            <a:r>
              <a:rPr lang="sk-SK" u="sng" dirty="0">
                <a:hlinkClick r:id="rId4"/>
              </a:rPr>
              <a:t>3</a:t>
            </a:r>
            <a:r>
              <a:rPr lang="sk-SK" dirty="0" smtClean="0">
                <a:effectLst/>
              </a:rPr>
              <a:t> Preto som sa aj ja rozhodol, že ti to, vznešený Teofil, </a:t>
            </a:r>
            <a:r>
              <a:rPr lang="sk-SK" b="1" dirty="0" smtClean="0">
                <a:effectLst/>
              </a:rPr>
              <a:t>po dôkladnom preskúmaní všetkého od počiatku verne rad-radom opíšem,</a:t>
            </a:r>
            <a:r>
              <a:rPr lang="sk-SK" dirty="0" smtClean="0">
                <a:effectLst/>
              </a:rPr>
              <a:t> </a:t>
            </a:r>
            <a:r>
              <a:rPr lang="sk-SK" u="sng" dirty="0">
                <a:hlinkClick r:id="rId5"/>
              </a:rPr>
              <a:t>4</a:t>
            </a:r>
            <a:r>
              <a:rPr lang="sk-SK" dirty="0" smtClean="0">
                <a:effectLst/>
              </a:rPr>
              <a:t> aby si poznal spoľahlivosť učenia, do ktorého ťa zasvätili. </a:t>
            </a:r>
          </a:p>
          <a:p>
            <a:r>
              <a:rPr lang="sk-SK" dirty="0" err="1" smtClean="0">
                <a:solidFill>
                  <a:srgbClr val="FF0000"/>
                </a:solidFill>
                <a:effectLst/>
              </a:rPr>
              <a:t>Jn</a:t>
            </a:r>
            <a:r>
              <a:rPr lang="sk-SK" dirty="0" smtClean="0">
                <a:solidFill>
                  <a:srgbClr val="FF0000"/>
                </a:solidFill>
                <a:effectLst/>
              </a:rPr>
              <a:t> 2,19-22  </a:t>
            </a:r>
            <a:r>
              <a:rPr lang="sk-SK" u="sng" dirty="0" smtClean="0">
                <a:hlinkClick r:id="rId6"/>
              </a:rPr>
              <a:t>19</a:t>
            </a:r>
            <a:r>
              <a:rPr lang="sk-SK" dirty="0" smtClean="0">
                <a:effectLst/>
              </a:rPr>
              <a:t> Ježiš im odpovedal: "Zborte tento chrám a za tri dni ho postavím." </a:t>
            </a:r>
            <a:r>
              <a:rPr lang="sk-SK" u="sng" dirty="0">
                <a:hlinkClick r:id="rId7"/>
              </a:rPr>
              <a:t>20</a:t>
            </a:r>
            <a:r>
              <a:rPr lang="sk-SK" dirty="0" smtClean="0">
                <a:effectLst/>
              </a:rPr>
              <a:t> Židia povedali: "Štyridsaťšesť rokov stavali tento chrám a ty ho postavíš za tri dni?" </a:t>
            </a:r>
            <a:r>
              <a:rPr lang="sk-SK" u="sng" dirty="0">
                <a:hlinkClick r:id="rId8"/>
              </a:rPr>
              <a:t>21</a:t>
            </a:r>
            <a:r>
              <a:rPr lang="sk-SK" dirty="0" smtClean="0">
                <a:effectLst/>
              </a:rPr>
              <a:t> Ale on hovoril o chráme svojho tela. </a:t>
            </a:r>
            <a:r>
              <a:rPr lang="sk-SK" u="sng" dirty="0">
                <a:hlinkClick r:id="rId9"/>
              </a:rPr>
              <a:t>22</a:t>
            </a:r>
            <a:r>
              <a:rPr lang="sk-SK" dirty="0" smtClean="0">
                <a:effectLst/>
              </a:rPr>
              <a:t> Keď potom vstal z mŕtvych, </a:t>
            </a:r>
            <a:r>
              <a:rPr lang="sk-SK" b="1" dirty="0" smtClean="0">
                <a:effectLst/>
              </a:rPr>
              <a:t>jeho učeníci si spomenuli, že toto hovoril</a:t>
            </a:r>
            <a:r>
              <a:rPr lang="sk-SK" dirty="0" smtClean="0">
                <a:effectLst/>
              </a:rPr>
              <a:t>, a uverili Písmu i slovu, ktoré povedal Ježiš. </a:t>
            </a:r>
          </a:p>
        </p:txBody>
      </p:sp>
    </p:spTree>
    <p:extLst>
      <p:ext uri="{BB962C8B-B14F-4D97-AF65-F5344CB8AC3E}">
        <p14:creationId xmlns:p14="http://schemas.microsoft.com/office/powerpoint/2010/main" val="190173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268083"/>
            <a:ext cx="10515600" cy="4908880"/>
          </a:xfrm>
        </p:spPr>
        <p:txBody>
          <a:bodyPr/>
          <a:lstStyle/>
          <a:p>
            <a:pPr lvl="0"/>
            <a:r>
              <a:rPr lang="cs-CZ" b="1" i="1" dirty="0"/>
              <a:t>Model </a:t>
            </a:r>
            <a:r>
              <a:rPr lang="cs-CZ" b="1" i="1" dirty="0" err="1"/>
              <a:t>prekonania</a:t>
            </a:r>
            <a:r>
              <a:rPr lang="cs-CZ" b="1" i="1" dirty="0"/>
              <a:t> a </a:t>
            </a:r>
            <a:r>
              <a:rPr lang="cs-CZ" b="1" i="1" dirty="0" err="1"/>
              <a:t>nahradenia</a:t>
            </a:r>
            <a:r>
              <a:rPr lang="cs-CZ" dirty="0"/>
              <a:t>: </a:t>
            </a:r>
            <a:r>
              <a:rPr lang="cs-CZ" dirty="0" err="1"/>
              <a:t>Ježiš</a:t>
            </a:r>
            <a:r>
              <a:rPr lang="cs-CZ" dirty="0"/>
              <a:t> je nová cesta spásy, nová </a:t>
            </a:r>
            <a:r>
              <a:rPr lang="cs-CZ" dirty="0" err="1"/>
              <a:t>zmluva</a:t>
            </a:r>
            <a:r>
              <a:rPr lang="cs-CZ" dirty="0"/>
              <a:t> </a:t>
            </a:r>
            <a:r>
              <a:rPr lang="cs-CZ" dirty="0" err="1"/>
              <a:t>nahradzuje</a:t>
            </a:r>
            <a:r>
              <a:rPr lang="cs-CZ" dirty="0"/>
              <a:t> </a:t>
            </a:r>
            <a:r>
              <a:rPr lang="cs-CZ" dirty="0" err="1"/>
              <a:t>starú</a:t>
            </a:r>
            <a:r>
              <a:rPr lang="cs-CZ" dirty="0"/>
              <a:t>. Model se aplikuje na </a:t>
            </a:r>
            <a:r>
              <a:rPr lang="cs-CZ" dirty="0" err="1"/>
              <a:t>soteriologickú</a:t>
            </a:r>
            <a:r>
              <a:rPr lang="cs-CZ" dirty="0"/>
              <a:t> </a:t>
            </a:r>
            <a:r>
              <a:rPr lang="cs-CZ" dirty="0" err="1"/>
              <a:t>kristológiu</a:t>
            </a:r>
            <a:r>
              <a:rPr lang="cs-CZ" dirty="0"/>
              <a:t>.</a:t>
            </a:r>
            <a:endParaRPr lang="sk-SK" dirty="0"/>
          </a:p>
          <a:p>
            <a:pPr lvl="0"/>
            <a:r>
              <a:rPr lang="cs-CZ" b="1" i="1" dirty="0"/>
              <a:t>Kritický model</a:t>
            </a:r>
            <a:r>
              <a:rPr lang="cs-CZ" dirty="0"/>
              <a:t>: typický </a:t>
            </a:r>
            <a:r>
              <a:rPr lang="cs-CZ" dirty="0" err="1"/>
              <a:t>pre</a:t>
            </a:r>
            <a:r>
              <a:rPr lang="cs-CZ" dirty="0"/>
              <a:t> antitézy v </a:t>
            </a:r>
            <a:r>
              <a:rPr lang="cs-CZ" dirty="0" err="1"/>
              <a:t>horskej</a:t>
            </a:r>
            <a:r>
              <a:rPr lang="cs-CZ" dirty="0"/>
              <a:t> </a:t>
            </a:r>
            <a:r>
              <a:rPr lang="cs-CZ" dirty="0" err="1"/>
              <a:t>reči</a:t>
            </a:r>
            <a:r>
              <a:rPr lang="cs-CZ" dirty="0"/>
              <a:t> (</a:t>
            </a:r>
            <a:r>
              <a:rPr lang="cs-CZ" dirty="0" err="1"/>
              <a:t>Mt</a:t>
            </a:r>
            <a:r>
              <a:rPr lang="cs-CZ" dirty="0"/>
              <a:t> 5). Aplikuje </a:t>
            </a:r>
            <a:r>
              <a:rPr lang="cs-CZ" dirty="0" err="1"/>
              <a:t>sa</a:t>
            </a:r>
            <a:r>
              <a:rPr lang="cs-CZ" dirty="0"/>
              <a:t> v </a:t>
            </a:r>
            <a:r>
              <a:rPr lang="cs-CZ" dirty="0" err="1"/>
              <a:t>kresťanskej</a:t>
            </a:r>
            <a:r>
              <a:rPr lang="cs-CZ" dirty="0"/>
              <a:t> </a:t>
            </a:r>
            <a:r>
              <a:rPr lang="cs-CZ" dirty="0" err="1"/>
              <a:t>etike</a:t>
            </a:r>
            <a:r>
              <a:rPr lang="cs-CZ" dirty="0"/>
              <a:t>.</a:t>
            </a:r>
            <a:endParaRPr lang="sk-SK" dirty="0"/>
          </a:p>
          <a:p>
            <a:pPr lvl="0"/>
            <a:r>
              <a:rPr lang="cs-CZ" b="1" i="1" dirty="0"/>
              <a:t>Model apokalyptický </a:t>
            </a:r>
            <a:r>
              <a:rPr lang="cs-CZ" b="1" dirty="0"/>
              <a:t>(</a:t>
            </a:r>
            <a:r>
              <a:rPr lang="cs-CZ" b="1" i="1" dirty="0"/>
              <a:t>syntetický</a:t>
            </a:r>
            <a:r>
              <a:rPr lang="cs-CZ" b="1" dirty="0"/>
              <a:t>)</a:t>
            </a:r>
            <a:r>
              <a:rPr lang="cs-CZ" dirty="0"/>
              <a:t>:</a:t>
            </a:r>
            <a:r>
              <a:rPr lang="cs-CZ" b="1" dirty="0"/>
              <a:t> </a:t>
            </a:r>
            <a:r>
              <a:rPr lang="cs-CZ" dirty="0"/>
              <a:t>v Apokalypse </a:t>
            </a:r>
            <a:r>
              <a:rPr lang="cs-CZ" dirty="0" err="1"/>
              <a:t>sa</a:t>
            </a:r>
            <a:r>
              <a:rPr lang="cs-CZ" dirty="0"/>
              <a:t> SZ </a:t>
            </a:r>
            <a:r>
              <a:rPr lang="cs-CZ" dirty="0" err="1"/>
              <a:t>priamo</a:t>
            </a:r>
            <a:r>
              <a:rPr lang="cs-CZ" dirty="0"/>
              <a:t> necituje, ale </a:t>
            </a:r>
            <a:r>
              <a:rPr lang="cs-CZ" dirty="0" err="1"/>
              <a:t>používa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slovník a obrazy, aby se vyjádřila </a:t>
            </a:r>
            <a:r>
              <a:rPr lang="cs-CZ" dirty="0" err="1"/>
              <a:t>udalosť</a:t>
            </a:r>
            <a:r>
              <a:rPr lang="cs-CZ" dirty="0"/>
              <a:t> Krista. V </a:t>
            </a:r>
            <a:r>
              <a:rPr lang="cs-CZ" dirty="0" err="1"/>
              <a:t>eschatologickej</a:t>
            </a:r>
            <a:r>
              <a:rPr lang="cs-CZ" dirty="0"/>
              <a:t> </a:t>
            </a:r>
            <a:r>
              <a:rPr lang="cs-CZ" dirty="0" err="1"/>
              <a:t>budúcnosti</a:t>
            </a:r>
            <a:r>
              <a:rPr lang="cs-CZ" dirty="0"/>
              <a:t> sú </a:t>
            </a:r>
            <a:r>
              <a:rPr lang="cs-CZ" dirty="0" err="1"/>
              <a:t>prítomní</a:t>
            </a:r>
            <a:r>
              <a:rPr lang="cs-CZ" dirty="0"/>
              <a:t> Zákon, proroci a mudroslovné spisy.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9274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>
                <a:solidFill>
                  <a:srgbClr val="FF0000"/>
                </a:solidFill>
              </a:rPr>
              <a:t>Jn</a:t>
            </a:r>
            <a:r>
              <a:rPr lang="sk-SK" dirty="0">
                <a:solidFill>
                  <a:srgbClr val="FF0000"/>
                </a:solidFill>
              </a:rPr>
              <a:t> 12,16  </a:t>
            </a:r>
            <a:r>
              <a:rPr lang="sk-SK" u="sng" dirty="0">
                <a:hlinkClick r:id="rId2"/>
              </a:rPr>
              <a:t>12</a:t>
            </a:r>
            <a:r>
              <a:rPr lang="sk-SK" dirty="0"/>
              <a:t> Na druhý deň sa veľký zástup, čo prišiel na sviatky, dopočul, že Ježiš prichádza do Jeruzalema. </a:t>
            </a:r>
            <a:r>
              <a:rPr lang="sk-SK" u="sng" dirty="0">
                <a:hlinkClick r:id="rId3"/>
              </a:rPr>
              <a:t>13</a:t>
            </a:r>
            <a:r>
              <a:rPr lang="sk-SK" dirty="0"/>
              <a:t> Nabrali palmových ratolestí, vyšli mu v ústrety a volali: "Hosanna! Požehnaný, ktorý prichádza v mene Pánovom, kráľ Izraela!" </a:t>
            </a:r>
            <a:r>
              <a:rPr lang="sk-SK" u="sng" dirty="0">
                <a:hlinkClick r:id="rId4"/>
              </a:rPr>
              <a:t>14</a:t>
            </a:r>
            <a:r>
              <a:rPr lang="sk-SK" dirty="0"/>
              <a:t> Ježiš si našiel osliatko a sadol si naň, ako je napísané: </a:t>
            </a:r>
            <a:r>
              <a:rPr lang="sk-SK" u="sng" dirty="0">
                <a:hlinkClick r:id="rId5"/>
              </a:rPr>
              <a:t>15</a:t>
            </a:r>
            <a:r>
              <a:rPr lang="sk-SK" dirty="0"/>
              <a:t> "Neboj sa, dcéra sionská. Hľa, tvoj kráľ prichádza, sediaci na mláďati oslice." </a:t>
            </a:r>
            <a:r>
              <a:rPr lang="sk-SK" u="sng" dirty="0">
                <a:hlinkClick r:id="rId6"/>
              </a:rPr>
              <a:t>16</a:t>
            </a:r>
            <a:r>
              <a:rPr lang="sk-SK" dirty="0"/>
              <a:t> Jeho učeníci tomu ešte nerozumeli, ale keď bol Ježiš oslávený, </a:t>
            </a:r>
            <a:r>
              <a:rPr lang="sk-SK" b="1" dirty="0"/>
              <a:t>spomenuli si, že to bolo o ňom napísané </a:t>
            </a:r>
            <a:r>
              <a:rPr lang="sk-SK" dirty="0"/>
              <a:t>a že mu to urobili.  </a:t>
            </a:r>
          </a:p>
          <a:p>
            <a:r>
              <a:rPr lang="sk-SK" dirty="0"/>
              <a:t>po Ježišovej smrti a zmŕtvychvstaní sa </a:t>
            </a:r>
            <a:r>
              <a:rPr lang="sk-SK" u="sng" dirty="0"/>
              <a:t>udalosť Ježiša Krista </a:t>
            </a:r>
            <a:r>
              <a:rPr lang="sk-SK" dirty="0"/>
              <a:t>uchopila </a:t>
            </a:r>
            <a:r>
              <a:rPr lang="sk-SK" dirty="0" err="1"/>
              <a:t>historicko</a:t>
            </a:r>
            <a:r>
              <a:rPr lang="sk-SK" dirty="0"/>
              <a:t> – teologicky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397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/>
              <a:t>Teologický význam </a:t>
            </a:r>
          </a:p>
          <a:p>
            <a:pPr lvl="1"/>
            <a:r>
              <a:rPr lang="sk-SK" sz="2800" b="1" dirty="0"/>
              <a:t>1)</a:t>
            </a:r>
            <a:r>
              <a:rPr lang="sk-SK" sz="2800" dirty="0"/>
              <a:t> bol prítomný už v Ježišových slovách a skutkoch; </a:t>
            </a:r>
          </a:p>
          <a:p>
            <a:pPr lvl="1"/>
            <a:r>
              <a:rPr lang="sk-SK" sz="2800" b="1" dirty="0"/>
              <a:t>2)</a:t>
            </a:r>
            <a:r>
              <a:rPr lang="sk-SK" sz="2800" dirty="0"/>
              <a:t> očití svedkovia ho po jeho zmŕtvychvstaní plne poznali </a:t>
            </a:r>
          </a:p>
          <a:p>
            <a:pPr lvl="1"/>
            <a:r>
              <a:rPr lang="sk-SK" sz="2800" b="1" dirty="0"/>
              <a:t>3)</a:t>
            </a:r>
            <a:r>
              <a:rPr lang="sk-SK" sz="2800" dirty="0"/>
              <a:t> a evanjelisti tento proces zavŕšili </a:t>
            </a:r>
            <a:r>
              <a:rPr lang="sk-SK" sz="2800" dirty="0" smtClean="0"/>
              <a:t>napísaním spisov</a:t>
            </a:r>
          </a:p>
          <a:p>
            <a:pPr lvl="1"/>
            <a:r>
              <a:rPr lang="sk-SK" sz="2800" b="1" dirty="0" smtClean="0"/>
              <a:t>4) </a:t>
            </a:r>
            <a:r>
              <a:rPr lang="sk-SK" sz="2800" dirty="0" smtClean="0"/>
              <a:t>prvotná cirkev rozpoznala jednotu spisov a zaradila ich do kánonu </a:t>
            </a:r>
          </a:p>
          <a:p>
            <a:pPr lvl="1"/>
            <a:r>
              <a:rPr lang="sk-SK" sz="2800" b="1" dirty="0" smtClean="0"/>
              <a:t>5)</a:t>
            </a:r>
            <a:r>
              <a:rPr lang="sk-SK" sz="2800" dirty="0" smtClean="0"/>
              <a:t> vznikla živá tradícia (odovzdávanie) teologického významu  </a:t>
            </a:r>
            <a:endParaRPr lang="sk-SK" sz="2800" dirty="0"/>
          </a:p>
          <a:p>
            <a:r>
              <a:rPr lang="sk-SK" b="1" dirty="0" smtClean="0"/>
              <a:t>Teologická </a:t>
            </a:r>
            <a:r>
              <a:rPr lang="sk-SK" b="1" dirty="0"/>
              <a:t>interpretácia </a:t>
            </a:r>
            <a:r>
              <a:rPr lang="sk-SK" b="1" dirty="0" smtClean="0"/>
              <a:t>NZ </a:t>
            </a:r>
            <a:r>
              <a:rPr lang="sk-SK" dirty="0" smtClean="0"/>
              <a:t>sa </a:t>
            </a:r>
            <a:r>
              <a:rPr lang="sk-SK" dirty="0"/>
              <a:t>odohráva </a:t>
            </a:r>
          </a:p>
          <a:p>
            <a:pPr lvl="1"/>
            <a:r>
              <a:rPr lang="sk-SK" dirty="0" smtClean="0"/>
              <a:t>1</a:t>
            </a:r>
            <a:r>
              <a:rPr lang="sk-SK" dirty="0"/>
              <a:t>) </a:t>
            </a:r>
            <a:r>
              <a:rPr lang="sk-SK" dirty="0" smtClean="0"/>
              <a:t>objavovaním spomienky na Ježiša  </a:t>
            </a:r>
            <a:endParaRPr lang="sk-SK" dirty="0"/>
          </a:p>
          <a:p>
            <a:pPr lvl="1"/>
            <a:r>
              <a:rPr lang="sk-SK" dirty="0"/>
              <a:t>2) rozpoznaním vzťahov medzi </a:t>
            </a:r>
            <a:r>
              <a:rPr lang="sk-SK" dirty="0" smtClean="0"/>
              <a:t>udalosťami opísanými v NZ </a:t>
            </a:r>
            <a:r>
              <a:rPr lang="sk-SK" dirty="0"/>
              <a:t>a proroctvom </a:t>
            </a:r>
            <a:r>
              <a:rPr lang="sk-SK" dirty="0" smtClean="0"/>
              <a:t>SZ</a:t>
            </a:r>
            <a:endParaRPr lang="sk-SK" dirty="0"/>
          </a:p>
          <a:p>
            <a:endParaRPr lang="sk-SK" b="1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41547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 </a:t>
            </a:r>
            <a:r>
              <a:rPr lang="sk-SK" b="1" dirty="0" smtClean="0"/>
              <a:t>Spomienka na Ježiša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Napriek rozdielnosti spisov dá sa pozorovať skrytá jednota NZ, ktorá je prítomná v </a:t>
            </a:r>
            <a:r>
              <a:rPr lang="sk-SK" b="1" dirty="0">
                <a:solidFill>
                  <a:srgbClr val="FF0000"/>
                </a:solidFill>
              </a:rPr>
              <a:t>spomienke</a:t>
            </a:r>
            <a:r>
              <a:rPr lang="sk-SK" dirty="0"/>
              <a:t> na Ježiša. </a:t>
            </a:r>
            <a:endParaRPr lang="sk-SK" dirty="0" smtClean="0"/>
          </a:p>
          <a:p>
            <a:r>
              <a:rPr lang="sk-SK" dirty="0" smtClean="0"/>
              <a:t>Jednota NZ žila </a:t>
            </a:r>
            <a:r>
              <a:rPr lang="sk-SK" dirty="0"/>
              <a:t>v troch rozmeroch prvotnej </a:t>
            </a:r>
            <a:r>
              <a:rPr lang="sk-SK" dirty="0" smtClean="0"/>
              <a:t>komunity: </a:t>
            </a:r>
            <a:endParaRPr lang="sk-SK" dirty="0"/>
          </a:p>
          <a:p>
            <a:pPr lvl="1"/>
            <a:r>
              <a:rPr lang="sk-SK" dirty="0"/>
              <a:t>1) </a:t>
            </a:r>
            <a:r>
              <a:rPr lang="sk-SK" dirty="0" smtClean="0"/>
              <a:t>v </a:t>
            </a:r>
            <a:r>
              <a:rPr lang="sk-SK" b="1" dirty="0" smtClean="0"/>
              <a:t>liturgii </a:t>
            </a:r>
            <a:endParaRPr lang="sk-SK" b="1" dirty="0"/>
          </a:p>
          <a:p>
            <a:pPr lvl="1"/>
            <a:r>
              <a:rPr lang="sk-SK" dirty="0"/>
              <a:t>2) </a:t>
            </a:r>
            <a:r>
              <a:rPr lang="sk-SK" dirty="0" smtClean="0"/>
              <a:t>v </a:t>
            </a:r>
            <a:r>
              <a:rPr lang="sk-SK" b="1" dirty="0" err="1" smtClean="0"/>
              <a:t>kerygme</a:t>
            </a:r>
            <a:r>
              <a:rPr lang="sk-SK" dirty="0" smtClean="0"/>
              <a:t> </a:t>
            </a:r>
            <a:endParaRPr lang="sk-SK" dirty="0"/>
          </a:p>
          <a:p>
            <a:pPr lvl="1"/>
            <a:r>
              <a:rPr lang="sk-SK" dirty="0"/>
              <a:t>3) </a:t>
            </a:r>
            <a:r>
              <a:rPr lang="sk-SK" dirty="0" smtClean="0"/>
              <a:t>v </a:t>
            </a:r>
            <a:r>
              <a:rPr lang="sk-SK" b="1" dirty="0" smtClean="0"/>
              <a:t>kresťanskej </a:t>
            </a:r>
            <a:r>
              <a:rPr lang="sk-SK" b="1" dirty="0"/>
              <a:t>praxi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91567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2.1. </a:t>
            </a:r>
            <a:r>
              <a:rPr lang="sk-SK" b="1" dirty="0" smtClean="0"/>
              <a:t>Spomienka na Ježiša v liturgii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0835"/>
          </a:xfrm>
        </p:spPr>
        <p:txBody>
          <a:bodyPr>
            <a:normAutofit/>
          </a:bodyPr>
          <a:lstStyle/>
          <a:p>
            <a:r>
              <a:rPr lang="sk-SK" dirty="0" smtClean="0"/>
              <a:t>Prví kresťania boli Židia – liturgia </a:t>
            </a:r>
            <a:r>
              <a:rPr lang="sk-SK" dirty="0" err="1" smtClean="0"/>
              <a:t>židokresťanov</a:t>
            </a:r>
            <a:r>
              <a:rPr lang="sk-SK" dirty="0" smtClean="0"/>
              <a:t> bola totožná so židovskou zbožnosťou + dva vlastné obrady –</a:t>
            </a:r>
            <a:r>
              <a:rPr lang="sk-SK" b="1" dirty="0" smtClean="0"/>
              <a:t> </a:t>
            </a:r>
            <a:r>
              <a:rPr lang="sk-SK" b="1" dirty="0">
                <a:solidFill>
                  <a:srgbClr val="FF0000"/>
                </a:solidFill>
              </a:rPr>
              <a:t>lámanie chleba</a:t>
            </a:r>
            <a:r>
              <a:rPr lang="sk-SK" dirty="0"/>
              <a:t> </a:t>
            </a:r>
            <a:r>
              <a:rPr lang="sk-SK" dirty="0" smtClean="0"/>
              <a:t>a </a:t>
            </a:r>
            <a:r>
              <a:rPr lang="sk-SK" b="1" dirty="0" smtClean="0">
                <a:solidFill>
                  <a:srgbClr val="FF0000"/>
                </a:solidFill>
              </a:rPr>
              <a:t>krst</a:t>
            </a:r>
            <a:r>
              <a:rPr lang="sk-SK" b="1" dirty="0" smtClean="0"/>
              <a:t> </a:t>
            </a:r>
          </a:p>
          <a:p>
            <a:r>
              <a:rPr lang="sk-SK" dirty="0" smtClean="0"/>
              <a:t>Liturgia </a:t>
            </a:r>
            <a:r>
              <a:rPr lang="sk-SK" dirty="0"/>
              <a:t>je miestom kde sa spomínalo na to čo Ježiš </a:t>
            </a:r>
            <a:r>
              <a:rPr lang="sk-SK" b="1" dirty="0" smtClean="0"/>
              <a:t>urobil</a:t>
            </a:r>
            <a:r>
              <a:rPr lang="sk-SK" dirty="0" smtClean="0"/>
              <a:t> a </a:t>
            </a:r>
            <a:r>
              <a:rPr lang="sk-SK" b="1" dirty="0"/>
              <a:t>čo prikázal konať </a:t>
            </a:r>
            <a:endParaRPr lang="sk-SK" dirty="0" smtClean="0"/>
          </a:p>
          <a:p>
            <a:r>
              <a:rPr lang="sk-SK" dirty="0" err="1" smtClean="0"/>
              <a:t>Zikkarón</a:t>
            </a:r>
            <a:r>
              <a:rPr lang="sk-SK" dirty="0" smtClean="0"/>
              <a:t> </a:t>
            </a:r>
            <a:r>
              <a:rPr lang="sk-SK" dirty="0"/>
              <a:t>– pamiatka spomienka v židovstve na veľké zachraňujúce Božie skutky sa </a:t>
            </a:r>
            <a:r>
              <a:rPr lang="sk-SK" dirty="0" smtClean="0"/>
              <a:t>sprítomňovala v </a:t>
            </a:r>
            <a:r>
              <a:rPr lang="sk-SK" b="1" dirty="0" smtClean="0"/>
              <a:t>spomienke na Ježišovu smrť a zmŕtvychvstanie pri slávení poslednej večere </a:t>
            </a:r>
            <a:r>
              <a:rPr lang="sk-SK" dirty="0" smtClean="0"/>
              <a:t>– Potom </a:t>
            </a:r>
            <a:r>
              <a:rPr lang="sk-SK" dirty="0"/>
              <a:t>vzal chlieb a vzdával vďaky, lámal ho a dával im, hovoriac: "Toto je moje telo, ktoré sa dáva za vás. </a:t>
            </a:r>
            <a:r>
              <a:rPr lang="sk-SK" b="1" dirty="0"/>
              <a:t>Toto robte na moju pamiatku</a:t>
            </a:r>
            <a:r>
              <a:rPr lang="sk-SK" dirty="0" smtClean="0"/>
              <a:t>." </a:t>
            </a:r>
            <a:r>
              <a:rPr lang="sk-SK" dirty="0"/>
              <a:t>Podobne po večeri vzal kalich a hovoril: "Tento kalich je nová zmluva v mojej krvi, ktorá sa vylieva za vás</a:t>
            </a:r>
            <a:r>
              <a:rPr lang="sk-SK" dirty="0" smtClean="0"/>
              <a:t>. (</a:t>
            </a:r>
            <a:r>
              <a:rPr lang="sk-SK" dirty="0" err="1" smtClean="0"/>
              <a:t>Lk</a:t>
            </a:r>
            <a:r>
              <a:rPr lang="sk-SK" dirty="0" smtClean="0"/>
              <a:t> 22,19-20)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692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Spomienka </a:t>
            </a:r>
            <a:r>
              <a:rPr lang="sk-SK" dirty="0"/>
              <a:t>na Ježišov príkaz pred nanebovstúpením: </a:t>
            </a:r>
            <a:r>
              <a:rPr lang="pl-PL" dirty="0"/>
              <a:t>Ježiš pristúpil k nim a povedal im: "Daná mi je všetka moc na nebi i na zemi.</a:t>
            </a:r>
            <a:r>
              <a:rPr lang="sk-SK" dirty="0"/>
              <a:t> Choďte teda, </a:t>
            </a:r>
            <a:r>
              <a:rPr lang="sk-SK" b="1" dirty="0"/>
              <a:t>učte (robte učeníkov) </a:t>
            </a:r>
            <a:r>
              <a:rPr lang="sk-SK" dirty="0"/>
              <a:t>všetky národy a </a:t>
            </a:r>
            <a:r>
              <a:rPr lang="sk-SK" b="1" dirty="0"/>
              <a:t>krstite ich </a:t>
            </a:r>
            <a:r>
              <a:rPr lang="sk-SK" dirty="0"/>
              <a:t>v mene Otca i Syna i Ducha Svätého a </a:t>
            </a:r>
            <a:r>
              <a:rPr lang="sk-SK" b="1" dirty="0"/>
              <a:t>naučte ich zachovávať </a:t>
            </a:r>
            <a:r>
              <a:rPr lang="sk-SK" dirty="0"/>
              <a:t>všetko, čo som vám prikázal. A hľa, ja som s vami po všetky dni až do skončenia sveta." </a:t>
            </a:r>
            <a:r>
              <a:rPr lang="en-US" dirty="0"/>
              <a:t>(Mt 28</a:t>
            </a:r>
            <a:r>
              <a:rPr lang="sk-SK" dirty="0"/>
              <a:t>,</a:t>
            </a:r>
            <a:r>
              <a:rPr lang="en-US" dirty="0"/>
              <a:t>18-20</a:t>
            </a:r>
            <a:r>
              <a:rPr lang="sk-SK" dirty="0"/>
              <a:t>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731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2.2. </a:t>
            </a:r>
            <a:r>
              <a:rPr lang="sk-SK" b="1" dirty="0" smtClean="0"/>
              <a:t>Spomienka na Ježiša v </a:t>
            </a:r>
            <a:r>
              <a:rPr lang="sk-SK" b="1" dirty="0" err="1" smtClean="0"/>
              <a:t>kerygme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5341"/>
          </a:xfrm>
        </p:spPr>
        <p:txBody>
          <a:bodyPr>
            <a:normAutofit/>
          </a:bodyPr>
          <a:lstStyle/>
          <a:p>
            <a:r>
              <a:rPr lang="sk-SK" b="1" dirty="0" err="1" smtClean="0"/>
              <a:t>Kerygma</a:t>
            </a:r>
            <a:r>
              <a:rPr lang="sk-SK" b="1" dirty="0" smtClean="0"/>
              <a:t> </a:t>
            </a:r>
            <a:r>
              <a:rPr lang="sk-SK" dirty="0" smtClean="0"/>
              <a:t>– ohlásenie (zakričanie) spásy (záchrany) v Ježišovi</a:t>
            </a:r>
          </a:p>
          <a:p>
            <a:r>
              <a:rPr lang="sk-SK" b="1" dirty="0" err="1">
                <a:solidFill>
                  <a:srgbClr val="FF0000"/>
                </a:solidFill>
              </a:rPr>
              <a:t>Kerygma</a:t>
            </a:r>
            <a:r>
              <a:rPr lang="sk-SK" b="1" dirty="0">
                <a:solidFill>
                  <a:srgbClr val="FF0000"/>
                </a:solidFill>
              </a:rPr>
              <a:t> pre Židov </a:t>
            </a:r>
            <a:r>
              <a:rPr lang="sk-SK" dirty="0"/>
              <a:t>– odvolávka na Abraháma, na prisľúbenia, spomienka na Ježišovu smrť a zmŕtvychvstanie </a:t>
            </a:r>
          </a:p>
          <a:p>
            <a:r>
              <a:rPr lang="sk-SK" b="1" dirty="0" err="1">
                <a:solidFill>
                  <a:srgbClr val="FF0000"/>
                </a:solidFill>
              </a:rPr>
              <a:t>Kerygma</a:t>
            </a:r>
            <a:r>
              <a:rPr lang="sk-SK" b="1" dirty="0">
                <a:solidFill>
                  <a:srgbClr val="FF0000"/>
                </a:solidFill>
              </a:rPr>
              <a:t> pre pohanov (</a:t>
            </a:r>
            <a:r>
              <a:rPr lang="sk-SK" b="1" dirty="0" err="1">
                <a:solidFill>
                  <a:srgbClr val="FF0000"/>
                </a:solidFill>
              </a:rPr>
              <a:t>nežidov</a:t>
            </a:r>
            <a:r>
              <a:rPr lang="sk-SK" b="1" dirty="0">
                <a:solidFill>
                  <a:srgbClr val="FF0000"/>
                </a:solidFill>
              </a:rPr>
              <a:t>) </a:t>
            </a:r>
            <a:r>
              <a:rPr lang="sk-SK" dirty="0"/>
              <a:t>– odvolávka na spoločnú skúsenosť Boha ako Stvoriteľa, spomienka na Ježišovo zmŕtvychvstanie </a:t>
            </a:r>
            <a:endParaRPr lang="sk-SK" dirty="0" smtClean="0"/>
          </a:p>
          <a:p>
            <a:pPr lvl="1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40656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2.3. </a:t>
            </a:r>
            <a:r>
              <a:rPr lang="sk-SK" b="1" dirty="0" smtClean="0"/>
              <a:t>Spomienka na Ježiša v kresťanskej praxi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46111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Odpoveď na </a:t>
            </a:r>
            <a:r>
              <a:rPr lang="sk-SK" dirty="0" err="1"/>
              <a:t>k</a:t>
            </a:r>
            <a:r>
              <a:rPr lang="sk-SK" dirty="0" err="1" smtClean="0"/>
              <a:t>erygmu</a:t>
            </a:r>
            <a:r>
              <a:rPr lang="sk-SK" dirty="0" smtClean="0"/>
              <a:t> je nasledovanie – </a:t>
            </a:r>
            <a:r>
              <a:rPr lang="sk-SK" b="1" dirty="0" err="1" smtClean="0"/>
              <a:t>učeníctvo</a:t>
            </a:r>
            <a:r>
              <a:rPr lang="sk-SK" dirty="0" smtClean="0"/>
              <a:t> sprostredkované cez apoštolov </a:t>
            </a:r>
          </a:p>
          <a:p>
            <a:r>
              <a:rPr lang="sk-SK" dirty="0" smtClean="0"/>
              <a:t>obsahuje konkrétny spôsob konania – </a:t>
            </a:r>
            <a:r>
              <a:rPr lang="sk-SK" i="1" dirty="0" err="1" smtClean="0"/>
              <a:t>metanoia</a:t>
            </a:r>
            <a:r>
              <a:rPr lang="sk-SK" dirty="0" smtClean="0"/>
              <a:t> – premena zmýšľania – zmýšľať ako Ježiš – </a:t>
            </a:r>
          </a:p>
          <a:p>
            <a:pPr lvl="1"/>
            <a:r>
              <a:rPr lang="sk-SK" dirty="0" smtClean="0"/>
              <a:t>„</a:t>
            </a:r>
            <a:r>
              <a:rPr lang="sk-SK" i="1" dirty="0" smtClean="0"/>
              <a:t>Ak teda jestvuje nejaké potešenie v Kristovi, ak jestvuje nejaká útecha z lásky, nejaké spoločenstvo ducha, nejaké srdce a zľutovanie, dovŕšte moju radosť: zmýšľajte rovnako, rovnako milujte, buďte jedna duša a jedna myseľ! Nerobte </a:t>
            </a:r>
            <a:r>
              <a:rPr lang="sk-SK" i="1" dirty="0"/>
              <a:t>nič z nevraživosti ani pre márnu slávu, ale v pokore pokladajte jeden druhého za </a:t>
            </a:r>
            <a:r>
              <a:rPr lang="sk-SK" i="1" dirty="0" smtClean="0"/>
              <a:t>vyššieho. </a:t>
            </a:r>
            <a:r>
              <a:rPr lang="pl-PL" i="1" dirty="0"/>
              <a:t>Nech nik nehľadí iba na svoje vlastné záujmy, ale aj na záujmy </a:t>
            </a:r>
            <a:r>
              <a:rPr lang="pl-PL" i="1" dirty="0" smtClean="0"/>
              <a:t>iných.</a:t>
            </a:r>
            <a:r>
              <a:rPr lang="sk-SK" i="1" dirty="0" smtClean="0"/>
              <a:t> </a:t>
            </a:r>
            <a:r>
              <a:rPr lang="sk-SK" b="1" i="1" dirty="0"/>
              <a:t>Zmýšľajte tak ako Kristus </a:t>
            </a:r>
            <a:r>
              <a:rPr lang="sk-SK" b="1" i="1" dirty="0" smtClean="0"/>
              <a:t>Ježiš</a:t>
            </a:r>
            <a:r>
              <a:rPr lang="sk-SK" i="1" dirty="0" smtClean="0"/>
              <a:t>: </a:t>
            </a:r>
            <a:r>
              <a:rPr lang="sk-SK" i="1" dirty="0"/>
              <a:t>On, hoci má božskú prirodzenosť, nepridŕžal sa svojej rovnosti s </a:t>
            </a:r>
            <a:r>
              <a:rPr lang="sk-SK" i="1" dirty="0" smtClean="0"/>
              <a:t>Bohom, </a:t>
            </a:r>
            <a:r>
              <a:rPr lang="sk-SK" i="1" dirty="0"/>
              <a:t>ale zriekol sa seba samého, vzal si prirodzenosť sluhu, stal sa podobný ľuďom; a podľa vonkajšieho zjavu bol </a:t>
            </a:r>
            <a:r>
              <a:rPr lang="sk-SK" i="1" dirty="0" smtClean="0"/>
              <a:t>pokladaný </a:t>
            </a:r>
            <a:r>
              <a:rPr lang="sk-SK" i="1" dirty="0"/>
              <a:t>za </a:t>
            </a:r>
            <a:r>
              <a:rPr lang="sk-SK" i="1" dirty="0" smtClean="0"/>
              <a:t>človeka. </a:t>
            </a:r>
            <a:r>
              <a:rPr lang="sv-SE" i="1" dirty="0"/>
              <a:t>Uponížil sa, stal sa poslušným až na smrť, až na smrť na kríži. </a:t>
            </a:r>
            <a:r>
              <a:rPr lang="en-US" dirty="0" smtClean="0"/>
              <a:t>(</a:t>
            </a:r>
            <a:r>
              <a:rPr lang="sk-SK" b="1" dirty="0" err="1" smtClean="0"/>
              <a:t>Flp</a:t>
            </a:r>
            <a:r>
              <a:rPr lang="en-US" b="1" dirty="0" smtClean="0"/>
              <a:t> 2</a:t>
            </a:r>
            <a:r>
              <a:rPr lang="sk-SK" b="1" dirty="0" smtClean="0"/>
              <a:t>,</a:t>
            </a:r>
            <a:r>
              <a:rPr lang="en-US" b="1" dirty="0" smtClean="0"/>
              <a:t>1-8</a:t>
            </a:r>
            <a:r>
              <a:rPr lang="sk-SK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691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1565</Words>
  <Application>Microsoft Office PowerPoint</Application>
  <PresentationFormat>Širokouhlá</PresentationFormat>
  <Paragraphs>100</Paragraphs>
  <Slides>20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1. Biblická teológia NZ</vt:lpstr>
      <vt:lpstr>Prezentácia programu PowerPoint</vt:lpstr>
      <vt:lpstr>Prezentácia programu PowerPoint</vt:lpstr>
      <vt:lpstr>2. Spomienka na Ježiša</vt:lpstr>
      <vt:lpstr>2.1. Spomienka na Ježiša v liturgii</vt:lpstr>
      <vt:lpstr>Prezentácia programu PowerPoint</vt:lpstr>
      <vt:lpstr>2.2. Spomienka na Ježiša v kerygme</vt:lpstr>
      <vt:lpstr>2.3. Spomienka na Ježiša v kresťanskej praxi</vt:lpstr>
      <vt:lpstr>Prezentácia programu PowerPoint</vt:lpstr>
      <vt:lpstr>3. Dve etapy spomienky na Ježiša</vt:lpstr>
      <vt:lpstr>3.1. Kerygma</vt:lpstr>
      <vt:lpstr>Prezentácia programu PowerPoint</vt:lpstr>
      <vt:lpstr>Prezentácia programu PowerPoint</vt:lpstr>
      <vt:lpstr>Prezentácia programu PowerPoint</vt:lpstr>
      <vt:lpstr>3.2. Katechéza</vt:lpstr>
      <vt:lpstr>4. Vzťah spomienky k SZ 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Hlavné témy Nového zákona</dc:title>
  <dc:creator>Me</dc:creator>
  <cp:lastModifiedBy>Me</cp:lastModifiedBy>
  <cp:revision>1</cp:revision>
  <dcterms:created xsi:type="dcterms:W3CDTF">2019-03-23T13:32:02Z</dcterms:created>
  <dcterms:modified xsi:type="dcterms:W3CDTF">2019-03-23T13:32:47Z</dcterms:modified>
</cp:coreProperties>
</file>