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19"/>
  </p:notesMasterIdLst>
  <p:sldIdLst>
    <p:sldId id="273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76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1D286-ADD8-44EC-9293-212565EF29C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35E28-7C3D-4AEA-ADE8-47C8EFDE64D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35E28-7C3D-4AEA-ADE8-47C8EFDE64D1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35E28-7C3D-4AEA-ADE8-47C8EFDE64D1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CBEAF9-9E58-4CC8-A6FF-6DD8A58DEEA4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/>
            <a:fld id="{FB55A7E3-D21E-469A-8644-E12CF815A232}" type="datetime1">
              <a:rPr lang="sk-SK" smtClean="0"/>
              <a:pPr rtl="0"/>
              <a:t>20. 8. 2019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 rtl="0"/>
            <a:fld id="{25BA54BD-C84D-46CE-8B72-31BFB26ABA43}" type="slidenum">
              <a:rPr lang="sk-SK" smtClean="0"/>
              <a:pPr rtl="0"/>
              <a:t>‹#›</a:t>
            </a:fld>
            <a:endParaRPr lang="sk-S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76600" y="1752600"/>
            <a:ext cx="5105400" cy="2868168"/>
          </a:xfrm>
        </p:spPr>
        <p:txBody>
          <a:bodyPr/>
          <a:lstStyle/>
          <a:p>
            <a:r>
              <a:rPr lang="sk-SK" dirty="0" smtClean="0"/>
              <a:t>4.Modul </a:t>
            </a:r>
            <a:r>
              <a:rPr lang="sk-SK" dirty="0" smtClean="0"/>
              <a:t>Aktivít a zdrojov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00400" y="4648200"/>
            <a:ext cx="5114778" cy="1101248"/>
          </a:xfrm>
        </p:spPr>
        <p:txBody>
          <a:bodyPr>
            <a:normAutofit/>
          </a:bodyPr>
          <a:lstStyle/>
          <a:p>
            <a:r>
              <a:rPr lang="sk-SK" sz="2000" dirty="0" smtClean="0"/>
              <a:t>PaedDr. Gabriela </a:t>
            </a:r>
            <a:r>
              <a:rPr lang="sk-SK" sz="2000" dirty="0" err="1" smtClean="0"/>
              <a:t>Genčúrová</a:t>
            </a:r>
            <a:r>
              <a:rPr lang="sk-SK" sz="2000" dirty="0" smtClean="0"/>
              <a:t>, PhD.</a:t>
            </a:r>
            <a:endParaRPr lang="sk-SK" sz="2000" dirty="0"/>
          </a:p>
        </p:txBody>
      </p:sp>
      <p:sp>
        <p:nvSpPr>
          <p:cNvPr id="4" name="BlokTextu 3"/>
          <p:cNvSpPr txBox="1"/>
          <p:nvPr/>
        </p:nvSpPr>
        <p:spPr>
          <a:xfrm>
            <a:off x="3581400" y="304800"/>
            <a:ext cx="3736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 smtClean="0">
                <a:solidFill>
                  <a:schemeClr val="bg1"/>
                </a:solidFill>
              </a:rPr>
              <a:t>Teologická fakulta Košice</a:t>
            </a:r>
          </a:p>
          <a:p>
            <a:pPr algn="ctr"/>
            <a:r>
              <a:rPr lang="sk-SK" dirty="0" smtClean="0">
                <a:solidFill>
                  <a:schemeClr val="bg1"/>
                </a:solidFill>
              </a:rPr>
              <a:t>Katolícka univerzita v Ružomberku</a:t>
            </a: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819400" y="9906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smtClean="0">
                <a:solidFill>
                  <a:schemeClr val="bg1"/>
                </a:solidFill>
              </a:rPr>
              <a:t>MOODLE na TF KU</a:t>
            </a:r>
            <a:endParaRPr lang="sk-SK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Aktivita TEST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umožňuje overiť učiteľovi kvalitu získaných vedomostí študentov (test)</a:t>
            </a:r>
          </a:p>
          <a:p>
            <a:r>
              <a:rPr lang="sk-SK" dirty="0" smtClean="0"/>
              <a:t>pomôcka pre študenta (</a:t>
            </a:r>
            <a:r>
              <a:rPr lang="sk-SK" dirty="0" err="1" smtClean="0"/>
              <a:t>autotest</a:t>
            </a:r>
            <a:r>
              <a:rPr lang="sk-SK" dirty="0" smtClean="0"/>
              <a:t>), ktorý má jej prostredníctvom možnosť overiť si získané vedomosti </a:t>
            </a:r>
          </a:p>
          <a:p>
            <a:r>
              <a:rPr lang="sk-SK" dirty="0" smtClean="0"/>
              <a:t>Test by mal nasledovať za každou lekciou.</a:t>
            </a:r>
          </a:p>
          <a:p>
            <a:r>
              <a:rPr lang="sk-SK" dirty="0" smtClean="0"/>
              <a:t>K vytvoreniu testu slúži databáza otázok a odpovedí, z ktorých je možné generovaním určitého počtu otázok automaticky vytvárať on-line test. 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Nastavenie parametrov aktivity TEST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1143000" y="1676400"/>
            <a:ext cx="6935093" cy="762000"/>
          </a:xfrm>
        </p:spPr>
        <p:txBody>
          <a:bodyPr>
            <a:norm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Aktivitu Test pridáme do kurzu z roletového menu </a:t>
            </a:r>
            <a:r>
              <a:rPr lang="sk-SK" b="1" i="1" dirty="0" smtClean="0">
                <a:solidFill>
                  <a:schemeClr val="bg1"/>
                </a:solidFill>
              </a:rPr>
              <a:t>Pridať aktivitu (uložiť aktivitu)  </a:t>
            </a:r>
          </a:p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2"/>
          </p:nvPr>
        </p:nvSpPr>
        <p:spPr>
          <a:xfrm>
            <a:off x="685801" y="2362200"/>
            <a:ext cx="3769584" cy="4800600"/>
          </a:xfrm>
        </p:spPr>
        <p:txBody>
          <a:bodyPr>
            <a:normAutofit/>
          </a:bodyPr>
          <a:lstStyle/>
          <a:p>
            <a:r>
              <a:rPr lang="sk-SK" dirty="0" smtClean="0"/>
              <a:t>Názov </a:t>
            </a:r>
          </a:p>
          <a:p>
            <a:r>
              <a:rPr lang="sk-SK" dirty="0" smtClean="0"/>
              <a:t>Úvodný text</a:t>
            </a:r>
          </a:p>
          <a:p>
            <a:r>
              <a:rPr lang="sk-SK" dirty="0" smtClean="0"/>
              <a:t>Otvoriť a zatvoriť test</a:t>
            </a:r>
          </a:p>
          <a:p>
            <a:r>
              <a:rPr lang="sk-SK" dirty="0" smtClean="0"/>
              <a:t>Časový limit </a:t>
            </a:r>
          </a:p>
          <a:p>
            <a:r>
              <a:rPr lang="sk-SK" dirty="0" smtClean="0"/>
              <a:t>Počet otázok na stránke </a:t>
            </a:r>
          </a:p>
          <a:p>
            <a:r>
              <a:rPr lang="sk-SK" dirty="0" smtClean="0"/>
              <a:t>Zamiešať otázky</a:t>
            </a:r>
          </a:p>
          <a:p>
            <a:r>
              <a:rPr lang="sk-SK" dirty="0" smtClean="0"/>
              <a:t>Zamiešať odpovede</a:t>
            </a:r>
          </a:p>
          <a:p>
            <a:r>
              <a:rPr lang="sk-SK" dirty="0" smtClean="0"/>
              <a:t>Povolený počet pokusov</a:t>
            </a:r>
          </a:p>
          <a:p>
            <a:r>
              <a:rPr lang="pl-PL" dirty="0" smtClean="0"/>
              <a:t>Každý pokus je postavený na minulom</a:t>
            </a:r>
          </a:p>
          <a:p>
            <a:r>
              <a:rPr lang="sk-SK" dirty="0" smtClean="0"/>
              <a:t>Spôsob známkovania</a:t>
            </a:r>
          </a:p>
          <a:p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quarter" idx="4"/>
          </p:nvPr>
        </p:nvSpPr>
        <p:spPr>
          <a:xfrm>
            <a:off x="4648200" y="2362200"/>
            <a:ext cx="5064984" cy="4267200"/>
          </a:xfrm>
        </p:spPr>
        <p:txBody>
          <a:bodyPr>
            <a:normAutofit fontScale="92500"/>
          </a:bodyPr>
          <a:lstStyle/>
          <a:p>
            <a:r>
              <a:rPr lang="sk-SK" dirty="0" smtClean="0"/>
              <a:t>Adaptívny režim</a:t>
            </a:r>
          </a:p>
          <a:p>
            <a:r>
              <a:rPr lang="sk-SK" dirty="0" smtClean="0"/>
              <a:t>Použiť trestné body</a:t>
            </a:r>
          </a:p>
          <a:p>
            <a:r>
              <a:rPr lang="sk-SK" dirty="0" smtClean="0"/>
              <a:t>Počet desatinných miest </a:t>
            </a:r>
          </a:p>
          <a:p>
            <a:r>
              <a:rPr lang="sk-SK" dirty="0" smtClean="0"/>
              <a:t>Študenti majú možnosť prehliadnuť si test</a:t>
            </a:r>
          </a:p>
          <a:p>
            <a:r>
              <a:rPr lang="sk-SK" dirty="0" smtClean="0"/>
              <a:t>Zobraziť test v „bezpečnom“ okne </a:t>
            </a:r>
          </a:p>
          <a:p>
            <a:r>
              <a:rPr lang="pt-BR" dirty="0" smtClean="0"/>
              <a:t>Heslo pre vstup do testu</a:t>
            </a:r>
            <a:endParaRPr lang="sk-SK" dirty="0" smtClean="0"/>
          </a:p>
          <a:p>
            <a:r>
              <a:rPr lang="sk-SK" dirty="0" smtClean="0"/>
              <a:t>Povolené IP adresy</a:t>
            </a:r>
          </a:p>
          <a:p>
            <a:r>
              <a:rPr lang="sk-SK" dirty="0" smtClean="0"/>
              <a:t>Režim skupiny</a:t>
            </a:r>
          </a:p>
          <a:p>
            <a:r>
              <a:rPr lang="sk-SK" dirty="0" smtClean="0"/>
              <a:t>Viditeľnosť aktivity</a:t>
            </a:r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7316093" cy="762000"/>
          </a:xfrm>
        </p:spPr>
        <p:txBody>
          <a:bodyPr>
            <a:noAutofit/>
          </a:bodyPr>
          <a:lstStyle/>
          <a:p>
            <a:r>
              <a:rPr lang="sk-SK" sz="3200" b="1" dirty="0" smtClean="0">
                <a:solidFill>
                  <a:schemeClr val="bg1"/>
                </a:solidFill>
              </a:rPr>
              <a:t>V LMS </a:t>
            </a:r>
            <a:r>
              <a:rPr lang="sk-SK" sz="3200" b="1" dirty="0" err="1" smtClean="0">
                <a:solidFill>
                  <a:schemeClr val="bg1"/>
                </a:solidFill>
              </a:rPr>
              <a:t>Moodle</a:t>
            </a:r>
            <a:r>
              <a:rPr lang="sk-SK" sz="3200" b="1" dirty="0" smtClean="0">
                <a:solidFill>
                  <a:schemeClr val="bg1"/>
                </a:solidFill>
              </a:rPr>
              <a:t> sú k dispozícii nasledovné typy otázok: </a:t>
            </a:r>
            <a:endParaRPr lang="sk-SK" sz="3200" b="1" dirty="0">
              <a:solidFill>
                <a:schemeClr val="bg1"/>
              </a:solidFill>
            </a:endParaRP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990600" y="1752600"/>
            <a:ext cx="3581400" cy="4876800"/>
          </a:xfrm>
        </p:spPr>
        <p:txBody>
          <a:bodyPr anchor="ctr">
            <a:normAutofit/>
          </a:bodyPr>
          <a:lstStyle/>
          <a:p>
            <a:pPr marL="352425" indent="-352425"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áno/nie, </a:t>
            </a:r>
          </a:p>
          <a:p>
            <a:pPr marL="352425" indent="-352425"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viaceré možnosti, </a:t>
            </a:r>
          </a:p>
          <a:p>
            <a:pPr marL="352425" indent="-352425"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krátka odpoveď, </a:t>
            </a:r>
          </a:p>
          <a:p>
            <a:pPr marL="352425" indent="-352425"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numerická odpoveď, </a:t>
            </a:r>
          </a:p>
          <a:p>
            <a:pPr marL="352425" indent="-352425"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odpoveď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s výpočtom, 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priraďovanie,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popis, 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náhodná otázka,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sk-SK" dirty="0" smtClean="0"/>
              <a:t>s možnosťou výberu odpovedí. 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325562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ÚLOHY 4 </a:t>
            </a:r>
            <a:br>
              <a:rPr lang="sk-SK" dirty="0" smtClean="0"/>
            </a:br>
            <a:r>
              <a:rPr lang="sk-SK" dirty="0" smtClean="0"/>
              <a:t>Nastavte ostrý test – parametre: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2"/>
          </p:nvPr>
        </p:nvSpPr>
        <p:spPr>
          <a:xfrm>
            <a:off x="914400" y="1752600"/>
            <a:ext cx="7696200" cy="51054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1.Časový limit nastavte na skutočný čas potrebný pre zodpovedanie otázok,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2.Maximálny počet otázok na stranu nastavte na minimum, najlepšie na 1.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3.Zamiešať otázky na hodnotu Áno,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4.Zamiešať odpovede na hodnotu Áno,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5.Povolený počet pokusov na 1,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6.Adaptívny režim na Nie,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7.Študentom nepovoľte žiadnu možnosť revízie.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8.Zobraziť test v „bezpečnom“ okne na hodnotu Áno,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9.V položke Vyžaduje sa heslo nastavte heslo, ktoré po testovaní zmeňte. Ak testovanie prebieha viacero dní v prezenčnej forme, zmeňte heslo každý deň, hneď po prihlásení sa práve testovaných študentov.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sk-SK" dirty="0" smtClean="0"/>
              <a:t>10.Ak prebieha testovanie študentov v jednej miestnosti, zadefinujte IP adresy počítačov v položke Vyžaduje sa adresa siete.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Tvorba databázy otázok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011680"/>
            <a:ext cx="7239000" cy="4846320"/>
          </a:xfrm>
        </p:spPr>
        <p:txBody>
          <a:bodyPr/>
          <a:lstStyle/>
          <a:p>
            <a:r>
              <a:rPr lang="sk-SK" dirty="0" smtClean="0"/>
              <a:t>Len ak máme zadefinované parametre nového testu alebo </a:t>
            </a:r>
            <a:r>
              <a:rPr lang="sk-SK" dirty="0" err="1" smtClean="0"/>
              <a:t>autotestu</a:t>
            </a:r>
            <a:r>
              <a:rPr lang="sk-SK" dirty="0" smtClean="0"/>
              <a:t>, môžeme vytvoriť databázu otázok</a:t>
            </a:r>
          </a:p>
          <a:p>
            <a:r>
              <a:rPr lang="sk-SK" dirty="0" smtClean="0"/>
              <a:t>Prvý krok – vytvorenie vlastnej kategórie („pridať kategóriu“, „upraviť kategóriu“)</a:t>
            </a:r>
          </a:p>
          <a:p>
            <a:r>
              <a:rPr lang="sk-SK" dirty="0" smtClean="0"/>
              <a:t>V kategórii zvolíme „Vytvoriť novú otázku“ </a:t>
            </a:r>
          </a:p>
          <a:p>
            <a:r>
              <a:rPr lang="sk-SK" dirty="0" smtClean="0"/>
              <a:t>Otázke môžeme priradiť vlastnosti „viaceré možnosti“ nastavením parametrov.</a:t>
            </a:r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Pridanie otázok do testu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2108" y="1905000"/>
            <a:ext cx="7392292" cy="4267200"/>
          </a:xfrm>
        </p:spPr>
        <p:txBody>
          <a:bodyPr/>
          <a:lstStyle/>
          <a:p>
            <a:r>
              <a:rPr lang="sk-SK" dirty="0" smtClean="0"/>
              <a:t>Tlačidlom „pridať do testu v kategórii</a:t>
            </a:r>
          </a:p>
          <a:p>
            <a:r>
              <a:rPr lang="sk-SK" dirty="0" smtClean="0"/>
              <a:t>Prideľovanie známok . „Známka“ – „ Uložiť známky“</a:t>
            </a:r>
          </a:p>
          <a:p>
            <a:r>
              <a:rPr lang="sk-SK" dirty="0" smtClean="0"/>
              <a:t>Prehľad testu</a:t>
            </a:r>
          </a:p>
          <a:p>
            <a:r>
              <a:rPr lang="sk-SK" dirty="0" smtClean="0"/>
              <a:t>Vyhodnotenie testu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ÚLOHY 5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Aké parametre musí mať test, aby ste ho mohli pokladať za bezpečný, t.j., že v maximálnej možnej miere zabezpečíte, aby študenti pri testovaní nepodvádzali? </a:t>
            </a:r>
          </a:p>
          <a:p>
            <a:r>
              <a:rPr lang="sk-SK" dirty="0" smtClean="0"/>
              <a:t>Pripravte test pozostávajúci z rôznych typov otázok. Otázky rozdeľte do kategórií a </a:t>
            </a:r>
            <a:r>
              <a:rPr lang="sk-SK" dirty="0" err="1" smtClean="0"/>
              <a:t>podkategórií</a:t>
            </a:r>
            <a:r>
              <a:rPr lang="sk-SK" dirty="0" smtClean="0"/>
              <a:t>. </a:t>
            </a:r>
          </a:p>
          <a:p>
            <a:r>
              <a:rPr lang="sk-SK" dirty="0" smtClean="0"/>
              <a:t>Vytvorte otázky, ktoré budú okrem textu obsahovať aj nejaký obrázok alebo schému. </a:t>
            </a:r>
          </a:p>
          <a:p>
            <a:r>
              <a:rPr lang="sk-SK" dirty="0" smtClean="0"/>
              <a:t>Aké sú možnosti definovania otvorených otázok v testoch?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6859786" cy="1066800"/>
          </a:xfrm>
        </p:spPr>
        <p:txBody>
          <a:bodyPr>
            <a:normAutofit fontScale="90000"/>
          </a:bodyPr>
          <a:lstStyle/>
          <a:p>
            <a:pPr algn="l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ZDROJ: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077200" cy="28194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sk-SK" sz="3200" b="1" dirty="0" smtClean="0"/>
              <a:t>Vybrané kapitoly z tvorby </a:t>
            </a:r>
            <a:r>
              <a:rPr lang="sk-SK" sz="3200" b="1" dirty="0" err="1" smtClean="0"/>
              <a:t>e-learningových</a:t>
            </a:r>
            <a:r>
              <a:rPr lang="sk-SK" sz="3200" b="1" dirty="0" smtClean="0"/>
              <a:t> kurzov </a:t>
            </a:r>
          </a:p>
          <a:p>
            <a:pPr algn="l"/>
            <a:endParaRPr lang="sk-SK" sz="3200" b="1" dirty="0" smtClean="0"/>
          </a:p>
          <a:p>
            <a:pPr algn="l"/>
            <a:endParaRPr lang="sk-SK" b="1" dirty="0" smtClean="0"/>
          </a:p>
          <a:p>
            <a:pPr algn="l"/>
            <a:r>
              <a:rPr lang="sk-SK" b="1" dirty="0" smtClean="0"/>
              <a:t>Autori</a:t>
            </a:r>
            <a:r>
              <a:rPr lang="sk-SK" dirty="0" smtClean="0"/>
              <a:t>: </a:t>
            </a:r>
          </a:p>
          <a:p>
            <a:pPr algn="l"/>
            <a:r>
              <a:rPr lang="sk-SK" dirty="0" smtClean="0"/>
              <a:t>prof. PaedDr. Gabriel </a:t>
            </a:r>
            <a:r>
              <a:rPr lang="sk-SK" dirty="0" err="1" smtClean="0"/>
              <a:t>Švejda</a:t>
            </a:r>
            <a:r>
              <a:rPr lang="sk-SK" dirty="0" smtClean="0"/>
              <a:t>, CSc. </a:t>
            </a:r>
          </a:p>
          <a:p>
            <a:pPr algn="l"/>
            <a:r>
              <a:rPr lang="sk-SK" dirty="0" smtClean="0"/>
              <a:t>Ing. Zuzana </a:t>
            </a:r>
            <a:r>
              <a:rPr lang="sk-SK" dirty="0" err="1" smtClean="0"/>
              <a:t>Palková</a:t>
            </a:r>
            <a:r>
              <a:rPr lang="sk-SK" dirty="0" smtClean="0"/>
              <a:t>, PhD. </a:t>
            </a:r>
          </a:p>
          <a:p>
            <a:pPr algn="l"/>
            <a:r>
              <a:rPr lang="sk-SK" dirty="0" smtClean="0"/>
              <a:t>Mgr. Martin </a:t>
            </a:r>
            <a:r>
              <a:rPr lang="sk-SK" dirty="0" err="1" smtClean="0"/>
              <a:t>Drlík</a:t>
            </a:r>
            <a:r>
              <a:rPr lang="sk-SK" dirty="0" smtClean="0"/>
              <a:t> </a:t>
            </a:r>
          </a:p>
          <a:p>
            <a:pPr algn="l"/>
            <a:r>
              <a:rPr lang="sk-SK" dirty="0" smtClean="0"/>
              <a:t>Ing. Tatiana </a:t>
            </a:r>
            <a:r>
              <a:rPr lang="sk-SK" dirty="0" err="1" smtClean="0"/>
              <a:t>Beláková</a:t>
            </a:r>
            <a:r>
              <a:rPr lang="sk-SK" dirty="0" smtClean="0"/>
              <a:t> </a:t>
            </a:r>
          </a:p>
          <a:p>
            <a:pPr algn="l"/>
            <a:r>
              <a:rPr lang="sk-SK" dirty="0" smtClean="0"/>
              <a:t>PaedDr. Zuzana Horváthová</a:t>
            </a:r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838200" y="5029200"/>
            <a:ext cx="548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Pedagogická fakulta Univerzity Konštantína Filozofa v Nitre, 2016 Nitra</a:t>
            </a:r>
          </a:p>
          <a:p>
            <a:endParaRPr lang="sk-SK" b="1" dirty="0" smtClean="0"/>
          </a:p>
          <a:p>
            <a:r>
              <a:rPr lang="sk-SK" b="1" dirty="0" smtClean="0"/>
              <a:t>ISBN 80-8050-989-1</a:t>
            </a:r>
            <a:endParaRPr lang="sk-SK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Aktivita KNIHA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4800" y="1676400"/>
            <a:ext cx="2971800" cy="5181600"/>
          </a:xfrm>
        </p:spPr>
        <p:txBody>
          <a:bodyPr/>
          <a:lstStyle/>
          <a:p>
            <a:r>
              <a:rPr lang="sk-SK" dirty="0" smtClean="0">
                <a:solidFill>
                  <a:schemeClr val="bg1"/>
                </a:solidFill>
              </a:rPr>
              <a:t>ponúka prehľadnú a jednoduchú prezentáciu študijných materiálov.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môže byť členená do kapitol s dvoma úrovňami, </a:t>
            </a:r>
          </a:p>
          <a:p>
            <a:endParaRPr lang="sk-SK" i="1" dirty="0" smtClean="0">
              <a:solidFill>
                <a:schemeClr val="bg1"/>
              </a:solidFill>
            </a:endParaRPr>
          </a:p>
          <a:p>
            <a:endParaRPr lang="sk-SK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875" t="10938" r="1875" b="4687"/>
          <a:stretch>
            <a:fillRect/>
          </a:stretch>
        </p:blipFill>
        <p:spPr bwMode="auto">
          <a:xfrm>
            <a:off x="3059289" y="1905000"/>
            <a:ext cx="608471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Nastavenie parametrov aktivity KNIHA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14400" y="2667000"/>
            <a:ext cx="6859786" cy="3276600"/>
          </a:xfrm>
        </p:spPr>
        <p:txBody>
          <a:bodyPr>
            <a:normAutofit/>
          </a:bodyPr>
          <a:lstStyle/>
          <a:p>
            <a:endParaRPr lang="sk-SK" b="1" dirty="0" smtClean="0">
              <a:solidFill>
                <a:schemeClr val="bg1"/>
              </a:solidFill>
            </a:endParaRPr>
          </a:p>
          <a:p>
            <a:r>
              <a:rPr lang="sk-SK" b="1" dirty="0" smtClean="0">
                <a:solidFill>
                  <a:schemeClr val="bg1"/>
                </a:solidFill>
              </a:rPr>
              <a:t>Názov</a:t>
            </a:r>
            <a:r>
              <a:rPr lang="sk-SK" dirty="0" smtClean="0">
                <a:solidFill>
                  <a:schemeClr val="bg1"/>
                </a:solidFill>
              </a:rPr>
              <a:t> – stručný a výstižný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</a:t>
            </a:r>
            <a:r>
              <a:rPr lang="sk-SK" b="1" dirty="0" smtClean="0">
                <a:solidFill>
                  <a:schemeClr val="bg1"/>
                </a:solidFill>
              </a:rPr>
              <a:t>Zhrnutie</a:t>
            </a:r>
            <a:r>
              <a:rPr lang="sk-SK" dirty="0" smtClean="0">
                <a:solidFill>
                  <a:schemeClr val="bg1"/>
                </a:solidFill>
              </a:rPr>
              <a:t> – charakteristika obsahu knihy. </a:t>
            </a:r>
          </a:p>
          <a:p>
            <a:r>
              <a:rPr lang="sk-SK" b="1" dirty="0" smtClean="0">
                <a:solidFill>
                  <a:schemeClr val="bg1"/>
                </a:solidFill>
              </a:rPr>
              <a:t>Číslovanie</a:t>
            </a:r>
            <a:r>
              <a:rPr lang="sk-SK" dirty="0" smtClean="0">
                <a:solidFill>
                  <a:schemeClr val="bg1"/>
                </a:solidFill>
              </a:rPr>
              <a:t> </a:t>
            </a:r>
            <a:r>
              <a:rPr lang="sk-SK" b="1" dirty="0" smtClean="0">
                <a:solidFill>
                  <a:schemeClr val="bg1"/>
                </a:solidFill>
              </a:rPr>
              <a:t>kapitol</a:t>
            </a:r>
            <a:r>
              <a:rPr lang="sk-SK" dirty="0" smtClean="0">
                <a:solidFill>
                  <a:schemeClr val="bg1"/>
                </a:solidFill>
              </a:rPr>
              <a:t> – jednotlivé kapitoly </a:t>
            </a:r>
          </a:p>
          <a:p>
            <a:r>
              <a:rPr lang="sk-SK" b="1" dirty="0" smtClean="0">
                <a:solidFill>
                  <a:schemeClr val="bg1"/>
                </a:solidFill>
              </a:rPr>
              <a:t>Odsadené</a:t>
            </a:r>
            <a:r>
              <a:rPr lang="sk-SK" dirty="0" smtClean="0">
                <a:solidFill>
                  <a:schemeClr val="bg1"/>
                </a:solidFill>
              </a:rPr>
              <a:t> – nadpisy kapitol sú odsadené. 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Knihu upravujeme v „režime upravovania“ (pravý horný roh)</a:t>
            </a:r>
          </a:p>
        </p:txBody>
      </p:sp>
      <p:sp>
        <p:nvSpPr>
          <p:cNvPr id="4" name="Obdĺžnik 3"/>
          <p:cNvSpPr/>
          <p:nvPr/>
        </p:nvSpPr>
        <p:spPr>
          <a:xfrm>
            <a:off x="381000" y="1752600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Aktivitu Kniha pridáme do kurzu z roletového menu </a:t>
            </a:r>
            <a:r>
              <a:rPr lang="sk-SK" b="1" i="1" dirty="0" smtClean="0">
                <a:solidFill>
                  <a:schemeClr val="bg1"/>
                </a:solidFill>
              </a:rPr>
              <a:t>Pridať aktivitu alebo zdroj (Uložiť zmeny)</a:t>
            </a:r>
            <a:r>
              <a:rPr lang="sk-SK" i="1" dirty="0" smtClean="0">
                <a:solidFill>
                  <a:schemeClr val="bg1"/>
                </a:solidFill>
              </a:rPr>
              <a:t>. Otvorí sa okno, v ktorom nastavíme tieto parametre: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4419600" y="6096000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i="1" dirty="0" smtClean="0">
                <a:solidFill>
                  <a:prstClr val="white"/>
                </a:solidFill>
              </a:rPr>
              <a:t>(Uložiť zmeny)</a:t>
            </a:r>
            <a:r>
              <a:rPr lang="sk-SK" i="1" dirty="0" smtClean="0">
                <a:solidFill>
                  <a:prstClr val="white"/>
                </a:solidFill>
              </a:rPr>
              <a:t>. 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Aktivita PREDNÁŠKA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solidFill>
                  <a:schemeClr val="bg1"/>
                </a:solidFill>
              </a:rPr>
              <a:t>Najnáročnejšia aktivita, obsahuje viacero kariet, doplnených o obrázky alebo hypertextové odkazy. 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Karty sú ukončené otázkou vyžadujúcou od študenta odpoveď. 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Správna odpoveď podmieňuje štúdium ďalšieho textu</a:t>
            </a:r>
            <a:endParaRPr lang="sk-SK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1340" t="19330" r="13402" b="40722"/>
          <a:stretch>
            <a:fillRect/>
          </a:stretch>
        </p:blipFill>
        <p:spPr bwMode="auto">
          <a:xfrm>
            <a:off x="3276600" y="4267200"/>
            <a:ext cx="5562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Nastavenie parametrov aktivity PREDNÁŠKA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i="1" dirty="0" smtClean="0">
                <a:solidFill>
                  <a:schemeClr val="bg1"/>
                </a:solidFill>
              </a:rPr>
              <a:t>Aktivitu Prednáška pridáme do kurzu z roletového menu </a:t>
            </a:r>
            <a:r>
              <a:rPr lang="sk-SK" b="1" i="1" dirty="0" smtClean="0">
                <a:solidFill>
                  <a:schemeClr val="bg1"/>
                </a:solidFill>
              </a:rPr>
              <a:t>Pridať aktivitu</a:t>
            </a:r>
            <a:r>
              <a:rPr lang="sk-SK" i="1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r>
              <a:rPr lang="sk-SK" b="1" i="1" dirty="0" smtClean="0">
                <a:solidFill>
                  <a:schemeClr val="bg1"/>
                </a:solidFill>
              </a:rPr>
              <a:t>Nastavenie parametrov</a:t>
            </a:r>
            <a:r>
              <a:rPr lang="sk-SK" i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Všeobecné  (názov, časový limit)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Možnosti známkovania (praktické, </a:t>
            </a:r>
            <a:r>
              <a:rPr lang="sk-SK" dirty="0" err="1" smtClean="0">
                <a:solidFill>
                  <a:schemeClr val="bg1"/>
                </a:solidFill>
              </a:rPr>
              <a:t>skórovacie</a:t>
            </a:r>
            <a:r>
              <a:rPr lang="sk-SK" dirty="0" smtClean="0">
                <a:solidFill>
                  <a:schemeClr val="bg1"/>
                </a:solidFill>
              </a:rPr>
              <a:t>, známkovacie, návrat, opakovanie, informácie)</a:t>
            </a:r>
            <a:endParaRPr lang="sk-SK" i="1" dirty="0" smtClean="0">
              <a:solidFill>
                <a:schemeClr val="bg1"/>
              </a:solidFill>
            </a:endParaRPr>
          </a:p>
          <a:p>
            <a:r>
              <a:rPr lang="sk-SK" dirty="0" smtClean="0">
                <a:solidFill>
                  <a:schemeClr val="bg1"/>
                </a:solidFill>
              </a:rPr>
              <a:t>Kontrola prechodu stránok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Formátovanie prednášky (prezentácie, uzávierka, strom...)</a:t>
            </a:r>
          </a:p>
          <a:p>
            <a:endParaRPr lang="sk-SK" i="1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Nastavenie parametrov aktivity PREDNÁŠKA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b="1" i="1" dirty="0" smtClean="0">
                <a:solidFill>
                  <a:schemeClr val="bg1"/>
                </a:solidFill>
              </a:rPr>
              <a:t>Naplnenie obsahu prednášky</a:t>
            </a:r>
            <a:r>
              <a:rPr lang="sk-SK" i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Importovať otázky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Pridať tabuľku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Pridať stránku:</a:t>
            </a:r>
            <a:endParaRPr lang="sk-SK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bg1"/>
                </a:solidFill>
              </a:rPr>
              <a:t>(Názov, obsah, odpoveď, reakcia, skóre)</a:t>
            </a:r>
          </a:p>
          <a:p>
            <a:endParaRPr lang="sk-SK" i="1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Aktivita ZADANIE </a:t>
            </a:r>
            <a:br>
              <a:rPr lang="sk-SK" dirty="0" smtClean="0"/>
            </a:br>
            <a:r>
              <a:rPr lang="sk-SK" sz="2800" dirty="0" smtClean="0"/>
              <a:t>(písomná práca)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1000" y="2011680"/>
            <a:ext cx="7239000" cy="4846320"/>
          </a:xfrm>
        </p:spPr>
        <p:txBody>
          <a:bodyPr/>
          <a:lstStyle/>
          <a:p>
            <a:r>
              <a:rPr lang="sk-SK" dirty="0" smtClean="0"/>
              <a:t>umožňuje študentom zaznamenávať svoje nápady, myšlienky a poznámky na zadanú tému</a:t>
            </a:r>
          </a:p>
          <a:p>
            <a:r>
              <a:rPr lang="sk-SK" dirty="0" smtClean="0"/>
              <a:t>záznamy a poznámky sú študentovi neustále k dispozícii a môže si ich priebežne dopĺňať a dopracovávať v spolupráci s pedagógom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Nastavenie parametrov aktivity PÍSOMNÉ PRÁCE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5800" y="1905000"/>
            <a:ext cx="3048892" cy="4267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i="1" dirty="0" smtClean="0">
                <a:solidFill>
                  <a:schemeClr val="bg1"/>
                </a:solidFill>
              </a:rPr>
              <a:t>Aktivitu Kniha pridáme do kurzu z roletového menu </a:t>
            </a:r>
            <a:r>
              <a:rPr lang="sk-SK" b="1" i="1" dirty="0" smtClean="0">
                <a:solidFill>
                  <a:schemeClr val="bg1"/>
                </a:solidFill>
              </a:rPr>
              <a:t>Pridať aktivitu alebo zdroj (Uložiť zmeny)</a:t>
            </a:r>
            <a:r>
              <a:rPr lang="sk-SK" i="1" dirty="0" smtClean="0">
                <a:solidFill>
                  <a:schemeClr val="bg1"/>
                </a:solidFill>
              </a:rPr>
              <a:t>. Otvorí sa okno, v ktorom nastavíme tieto parametre:</a:t>
            </a:r>
          </a:p>
          <a:p>
            <a:pPr marL="0" indent="0">
              <a:buNone/>
            </a:pPr>
            <a:endParaRPr lang="sk-SK" i="1" dirty="0" smtClean="0">
              <a:solidFill>
                <a:schemeClr val="bg1"/>
              </a:solidFill>
            </a:endParaRPr>
          </a:p>
          <a:p>
            <a:pPr marL="176213" indent="-176213"/>
            <a:r>
              <a:rPr lang="sk-SK" dirty="0" smtClean="0"/>
              <a:t>Názov písomnej práce</a:t>
            </a:r>
          </a:p>
          <a:p>
            <a:pPr marL="176213" indent="-176213"/>
            <a:r>
              <a:rPr lang="sk-SK" dirty="0" smtClean="0"/>
              <a:t>Téma písomnej práce</a:t>
            </a:r>
          </a:p>
          <a:p>
            <a:pPr marL="176213" indent="-176213"/>
            <a:r>
              <a:rPr lang="sk-SK" dirty="0" smtClean="0"/>
              <a:t>Známka (body)</a:t>
            </a:r>
          </a:p>
          <a:p>
            <a:pPr marL="176213" indent="-176213"/>
            <a:r>
              <a:rPr lang="sk-SK" dirty="0" smtClean="0"/>
              <a:t>Dostupné dni</a:t>
            </a:r>
          </a:p>
          <a:p>
            <a:pPr marL="176213" indent="-176213"/>
            <a:r>
              <a:rPr lang="sk-SK" dirty="0" smtClean="0"/>
              <a:t>Prezeranie a hodnotenie...</a:t>
            </a:r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438400"/>
            <a:ext cx="51435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>
                <a:solidFill>
                  <a:schemeClr val="bg1"/>
                </a:solidFill>
              </a:rPr>
              <a:t>ÚLOHY 3</a:t>
            </a:r>
            <a:endParaRPr lang="sk-SK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2108" y="1447800"/>
            <a:ext cx="6859786" cy="4724400"/>
          </a:xfrm>
        </p:spPr>
        <p:txBody>
          <a:bodyPr>
            <a:normAutofit fontScale="92500"/>
          </a:bodyPr>
          <a:lstStyle/>
          <a:p>
            <a:endParaRPr lang="sk-SK" dirty="0" smtClean="0"/>
          </a:p>
          <a:p>
            <a:r>
              <a:rPr lang="sk-SK" dirty="0" smtClean="0">
                <a:solidFill>
                  <a:schemeClr val="bg1"/>
                </a:solidFill>
              </a:rPr>
              <a:t>Doplňte do vášho kurzu študijný materiál. Použite modul Kniha.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Vytvorte podkapitoly Knihy.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Premyslite si možné vetvenie jednotlivých stránok Prednášky vo vašom kurze. Zachovajte všetky princípy aktivity Prednáška. 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Porovnajte výhody a nevýhody aktivít Kniha a Prednáška.</a:t>
            </a:r>
            <a:r>
              <a:rPr lang="sk-SK" dirty="0" smtClean="0"/>
              <a:t> </a:t>
            </a:r>
          </a:p>
          <a:p>
            <a:r>
              <a:rPr lang="sk-SK" dirty="0" smtClean="0">
                <a:solidFill>
                  <a:schemeClr val="bg1"/>
                </a:solidFill>
              </a:rPr>
              <a:t>Vytvorte aktivitu Písomné práce pre študentov kurzu</a:t>
            </a:r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Luxusn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</TotalTime>
  <Words>850</Words>
  <Application>Microsoft Office PowerPoint</Application>
  <PresentationFormat>Prezentácia na obrazovke (4:3)</PresentationFormat>
  <Paragraphs>130</Paragraphs>
  <Slides>17</Slides>
  <Notes>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Luxusný</vt:lpstr>
      <vt:lpstr>4.Modul Aktivít a zdrojov</vt:lpstr>
      <vt:lpstr>Aktivita KNIHA </vt:lpstr>
      <vt:lpstr>Nastavenie parametrov aktivity KNIHA</vt:lpstr>
      <vt:lpstr>Aktivita PREDNÁŠKA</vt:lpstr>
      <vt:lpstr>Nastavenie parametrov aktivity PREDNÁŠKA</vt:lpstr>
      <vt:lpstr>Nastavenie parametrov aktivity PREDNÁŠKA</vt:lpstr>
      <vt:lpstr>Aktivita ZADANIE  (písomná práca)</vt:lpstr>
      <vt:lpstr>Nastavenie parametrov aktivity PÍSOMNÉ PRÁCE</vt:lpstr>
      <vt:lpstr>ÚLOHY 3</vt:lpstr>
      <vt:lpstr>Aktivita TEST</vt:lpstr>
      <vt:lpstr>Nastavenie parametrov aktivity TEST</vt:lpstr>
      <vt:lpstr>Snímka 12</vt:lpstr>
      <vt:lpstr>ÚLOHY 4  Nastavte ostrý test – parametre:</vt:lpstr>
      <vt:lpstr>Tvorba databázy otázok</vt:lpstr>
      <vt:lpstr>Pridanie otázok do testu</vt:lpstr>
      <vt:lpstr>ÚLOHY 5</vt:lpstr>
      <vt:lpstr> ZDROJ: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 KNIHA </dc:title>
  <dc:creator>Gabriela</dc:creator>
  <cp:lastModifiedBy>Gabriela</cp:lastModifiedBy>
  <cp:revision>7</cp:revision>
  <dcterms:created xsi:type="dcterms:W3CDTF">2019-08-16T07:54:54Z</dcterms:created>
  <dcterms:modified xsi:type="dcterms:W3CDTF">2019-08-20T09:47:48Z</dcterms:modified>
</cp:coreProperties>
</file>