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6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á snímk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-1574" y="0"/>
            <a:ext cx="9144000" cy="6858000"/>
            <a:chOff x="-1574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/>
                <a:srgbClr val="FFFFFF"/>
              </a:duotone>
              <a:lum bright="-10000"/>
            </a:blip>
            <a:stretch>
              <a:fillRect/>
            </a:stretch>
          </p:blipFill>
          <p:spPr>
            <a:xfrm>
              <a:off x="-1574" y="381000"/>
              <a:ext cx="9144000" cy="60936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Rectangle 10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Shape 20"/>
          <p:cNvSpPr>
            <a:spLocks noGrp="1"/>
          </p:cNvSpPr>
          <p:nvPr>
            <p:ph type="title"/>
          </p:nvPr>
        </p:nvSpPr>
        <p:spPr>
          <a:xfrm>
            <a:off x="704850" y="4495800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defRPr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 anchor="b" anchorCtr="0"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20. 8. 2019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/>
          <p:nvPr/>
        </p:nvGrpSpPr>
        <p:grpSpPr>
          <a:xfrm>
            <a:off x="-1574" y="0"/>
            <a:ext cx="9145574" cy="6858000"/>
            <a:chOff x="-1574" y="0"/>
            <a:chExt cx="9145574" cy="6858000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81000"/>
              <a:ext cx="9144000" cy="6096000"/>
            </a:xfrm>
            <a:prstGeom prst="rect">
              <a:avLst/>
            </a:prstGeom>
            <a:gradFill>
              <a:gsLst>
                <a:gs pos="0">
                  <a:schemeClr val="accent1">
                    <a:tint val="40000"/>
                  </a:schemeClr>
                </a:gs>
                <a:gs pos="100000">
                  <a:schemeClr val="accent1">
                    <a:shade val="75000"/>
                  </a:schemeClr>
                </a:gs>
              </a:gsLst>
              <a:path path="circle">
                <a:fillToRect l="100000" t="100000" r="100000" b="100000"/>
              </a:path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505325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defRPr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20. 8. 2019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Rectang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20. 8. 2019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Rectang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20. 8. 2019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6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20. 8. 2019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1"/>
            <a:ext cx="5111750" cy="452596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00201"/>
            <a:ext cx="3008313" cy="4525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20. 8. 2019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Rectang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20. 8. 2019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/>
          <p:nvPr/>
        </p:nvGrpSpPr>
        <p:grpSpPr>
          <a:xfrm>
            <a:off x="0" y="0"/>
            <a:ext cx="9144000" cy="1506538"/>
            <a:chOff x="0" y="0"/>
            <a:chExt cx="9144000" cy="1506538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11" cstate="print">
              <a:duotone>
                <a:schemeClr val="accent1"/>
                <a:srgbClr val="FFFFFF"/>
              </a:duotone>
            </a:blip>
            <a:srcRect/>
            <a:stretch>
              <a:fillRect/>
            </a:stretch>
          </p:blipFill>
          <p:spPr>
            <a:xfrm>
              <a:off x="0" y="1"/>
              <a:ext cx="9144000" cy="14192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Rectangle 9"/>
            <p:cNvSpPr/>
            <p:nvPr userDrawn="1"/>
          </p:nvSpPr>
          <p:spPr>
            <a:xfrm>
              <a:off x="0" y="0"/>
              <a:ext cx="9144000" cy="144780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49000">
                  <a:schemeClr val="accent1">
                    <a:tint val="20000"/>
                    <a:alpha val="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0" y="142875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504950"/>
              <a:ext cx="9144000" cy="1588"/>
            </a:xfrm>
            <a:prstGeom prst="line">
              <a:avLst/>
            </a:prstGeom>
            <a:ln w="15875" cap="flat" cmpd="sng" algn="ctr">
              <a:solidFill>
                <a:schemeClr val="tx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20. 8. 2019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en-US" sz="4000" b="0" i="0" u="none" strike="noStrike" kern="1200" cap="none" spc="0" normalizeH="0" baseline="0" noProof="0" smtClean="0">
          <a:ln>
            <a:noFill/>
          </a:ln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uLnTx/>
          <a:uFillTx/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spcAft>
          <a:spcPts val="400"/>
        </a:spcAft>
        <a:buFont typeface="Arial"/>
        <a:buChar char="•"/>
        <a:defRPr sz="2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1. </a:t>
            </a:r>
            <a:r>
              <a:rPr lang="sk-SK" dirty="0" err="1" smtClean="0"/>
              <a:t>E-learning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PaedDr</a:t>
            </a:r>
            <a:r>
              <a:rPr lang="sk-SK" dirty="0" smtClean="0"/>
              <a:t>. Gabriela </a:t>
            </a:r>
            <a:r>
              <a:rPr lang="sk-SK" dirty="0" err="1" smtClean="0"/>
              <a:t>Genčúrová</a:t>
            </a:r>
            <a:r>
              <a:rPr lang="sk-SK" dirty="0" smtClean="0"/>
              <a:t>, PhD.</a:t>
            </a: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2514600" y="990600"/>
            <a:ext cx="37369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dirty="0" smtClean="0"/>
              <a:t>Teologická fakulta Košice</a:t>
            </a:r>
          </a:p>
          <a:p>
            <a:pPr algn="ctr"/>
            <a:r>
              <a:rPr lang="sk-SK" dirty="0" smtClean="0"/>
              <a:t>Katolícka univerzita v Ružomberku</a:t>
            </a: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1676400" y="18288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800" b="1" dirty="0" smtClean="0"/>
              <a:t>MOODLE na TF KU</a:t>
            </a:r>
            <a:endParaRPr lang="sk-SK" sz="2800" b="1" dirty="0"/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857" t="37500" r="1429" b="16071"/>
          <a:stretch>
            <a:fillRect/>
          </a:stretch>
        </p:blipFill>
        <p:spPr bwMode="auto">
          <a:xfrm>
            <a:off x="1143000" y="1828800"/>
            <a:ext cx="706901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Návrhu štruktúry elektronického kurzu alebo multimediálnej učebnice </a:t>
            </a:r>
            <a:endParaRPr lang="sk-SK" dirty="0"/>
          </a:p>
        </p:txBody>
      </p:sp>
      <p:sp>
        <p:nvSpPr>
          <p:cNvPr id="5" name="Obdĺžnik 4"/>
          <p:cNvSpPr/>
          <p:nvPr/>
        </p:nvSpPr>
        <p:spPr>
          <a:xfrm>
            <a:off x="152400" y="5410200"/>
            <a:ext cx="24736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b="1" dirty="0" smtClean="0">
                <a:solidFill>
                  <a:schemeClr val="accent5">
                    <a:lumMod val="50000"/>
                  </a:schemeClr>
                </a:solidFill>
              </a:rPr>
              <a:t>Princípy </a:t>
            </a:r>
            <a:r>
              <a:rPr lang="sk-SK" b="1" dirty="0" err="1" smtClean="0">
                <a:solidFill>
                  <a:schemeClr val="accent5">
                    <a:lumMod val="50000"/>
                  </a:schemeClr>
                </a:solidFill>
              </a:rPr>
              <a:t>samoštúdia</a:t>
            </a:r>
            <a:r>
              <a:rPr lang="sk-SK" b="1" dirty="0" smtClean="0">
                <a:solidFill>
                  <a:schemeClr val="accent5">
                    <a:lumMod val="50000"/>
                  </a:schemeClr>
                </a:solidFill>
              </a:rPr>
              <a:t>: </a:t>
            </a:r>
            <a:endParaRPr lang="sk-SK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2667000" y="4724400"/>
            <a:ext cx="5943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k-SK" sz="1600" dirty="0" smtClean="0"/>
              <a:t>jasne definované ciele celého kurzu, ako aj jednotlivých kapitol, jednoduchý a </a:t>
            </a:r>
          </a:p>
          <a:p>
            <a:pPr marL="342900" indent="-342900">
              <a:buFont typeface="+mj-lt"/>
              <a:buAutoNum type="arabicPeriod"/>
            </a:pPr>
            <a:r>
              <a:rPr lang="sk-SK" sz="1600" dirty="0" smtClean="0"/>
              <a:t>zrozumiteľný štýl písania, </a:t>
            </a:r>
          </a:p>
          <a:p>
            <a:pPr marL="342900" indent="-342900">
              <a:buFont typeface="+mj-lt"/>
              <a:buAutoNum type="arabicPeriod"/>
            </a:pPr>
            <a:r>
              <a:rPr lang="sk-SK" sz="1600" dirty="0" smtClean="0"/>
              <a:t>prehľadná štruktúra textu v jednotlivých logických celkoch, </a:t>
            </a:r>
          </a:p>
          <a:p>
            <a:pPr marL="342900" indent="-342900">
              <a:buFont typeface="+mj-lt"/>
              <a:buAutoNum type="arabicPeriod"/>
            </a:pPr>
            <a:r>
              <a:rPr lang="sk-SK" sz="1600" dirty="0" smtClean="0"/>
              <a:t>názorná vizualizácia (grafické symboly, značky, typografické konvencie, animácie a pod.), </a:t>
            </a:r>
          </a:p>
          <a:p>
            <a:pPr marL="342900" indent="-342900">
              <a:buFont typeface="+mj-lt"/>
              <a:buAutoNum type="arabicPeriod"/>
            </a:pPr>
            <a:r>
              <a:rPr lang="sk-SK" sz="1600" dirty="0" smtClean="0"/>
              <a:t>podpora </a:t>
            </a:r>
            <a:r>
              <a:rPr lang="sk-SK" sz="1600" dirty="0" err="1" smtClean="0"/>
              <a:t>samoštúdia</a:t>
            </a:r>
            <a:r>
              <a:rPr lang="sk-SK" sz="1600" dirty="0" smtClean="0"/>
              <a:t> formou priamej výučby, diskusných skupín, a pod.</a:t>
            </a:r>
            <a:endParaRPr lang="sk-SK" sz="16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00100" y="1676400"/>
            <a:ext cx="7543800" cy="4724400"/>
          </a:xfrm>
        </p:spPr>
        <p:txBody>
          <a:bodyPr>
            <a:normAutofit fontScale="77500" lnSpcReduction="20000"/>
          </a:bodyPr>
          <a:lstStyle/>
          <a:p>
            <a:r>
              <a:rPr lang="sk-SK" dirty="0" smtClean="0"/>
              <a:t>úvod, </a:t>
            </a:r>
          </a:p>
          <a:p>
            <a:r>
              <a:rPr lang="sk-SK" dirty="0" smtClean="0"/>
              <a:t>ciele štúdia, </a:t>
            </a:r>
          </a:p>
          <a:p>
            <a:r>
              <a:rPr lang="sk-SK" dirty="0" smtClean="0"/>
              <a:t>časový harmonogram a sprievodca študijným materiálom (napr. vysvetlenie významu použitých ikon, </a:t>
            </a:r>
          </a:p>
          <a:p>
            <a:r>
              <a:rPr lang="sk-SK" dirty="0" smtClean="0"/>
              <a:t>návrh vhodného postupu pri štúdiu a pod.), </a:t>
            </a:r>
          </a:p>
          <a:p>
            <a:r>
              <a:rPr lang="sk-SK" dirty="0" smtClean="0"/>
              <a:t>samotný výkladový text doplnený riešenými príkladmi, priebežnými otázkami, testami a pod., </a:t>
            </a:r>
          </a:p>
          <a:p>
            <a:r>
              <a:rPr lang="sk-SK" dirty="0" smtClean="0"/>
              <a:t>zhrnutie, </a:t>
            </a:r>
          </a:p>
          <a:p>
            <a:r>
              <a:rPr lang="sk-SK" dirty="0" smtClean="0"/>
              <a:t>záverečné testy (rôzne ankety, korešpondenčné úlohy, náhodne generované testy a pod.) </a:t>
            </a:r>
          </a:p>
          <a:p>
            <a:r>
              <a:rPr lang="sk-SK" dirty="0" smtClean="0"/>
              <a:t>slovníček pojmov, literatúra, dôležité odkazy, </a:t>
            </a:r>
          </a:p>
          <a:p>
            <a:r>
              <a:rPr lang="sk-SK" dirty="0" smtClean="0"/>
              <a:t>prílohy a pod.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Pravidlá pre tvorbu výkladovej časti </a:t>
            </a:r>
            <a:r>
              <a:rPr lang="sk-SK" dirty="0" err="1" smtClean="0"/>
              <a:t>e-materiálov</a:t>
            </a:r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Veda: Systémová didaktika</a:t>
            </a:r>
          </a:p>
          <a:p>
            <a:r>
              <a:rPr lang="sk-SK" dirty="0" smtClean="0"/>
              <a:t>Dištančná forma štúdia</a:t>
            </a:r>
          </a:p>
          <a:p>
            <a:r>
              <a:rPr lang="sk-SK" dirty="0" err="1" smtClean="0"/>
              <a:t>Tutoriál</a:t>
            </a:r>
            <a:endParaRPr lang="sk-SK" dirty="0" smtClean="0"/>
          </a:p>
          <a:p>
            <a:r>
              <a:rPr lang="sk-SK" dirty="0" smtClean="0"/>
              <a:t>Nový proces učenia (sa)</a:t>
            </a:r>
          </a:p>
          <a:p>
            <a:r>
              <a:rPr lang="sk-SK" b="1" dirty="0" smtClean="0"/>
              <a:t>Definícia </a:t>
            </a:r>
            <a:r>
              <a:rPr lang="sk-SK" b="1" dirty="0" err="1" smtClean="0"/>
              <a:t>e-learningu</a:t>
            </a:r>
            <a:r>
              <a:rPr lang="sk-SK" dirty="0" smtClean="0"/>
              <a:t>:</a:t>
            </a:r>
          </a:p>
          <a:p>
            <a:pPr marL="457200" indent="-457200">
              <a:buNone/>
            </a:pPr>
            <a:r>
              <a:rPr lang="sk-SK" sz="2200" i="1" dirty="0" smtClean="0"/>
              <a:t>         </a:t>
            </a:r>
            <a:r>
              <a:rPr lang="sk-SK" sz="2200" i="1" dirty="0" err="1" smtClean="0"/>
              <a:t>E-learning</a:t>
            </a:r>
            <a:r>
              <a:rPr lang="sk-SK" sz="2200" i="1" dirty="0" smtClean="0"/>
              <a:t> chápeme ako multimediálnu podporu vzdelávacieho procesu s použitím moderných informačných prostriedkov a komunikačných technológií, ktorý je pravidla realizovaný prostredníctvom počítačových sietí. Jeho základnou úlohou je slobodný prístup k vzdelávaniu v čase a priestore.</a:t>
            </a:r>
          </a:p>
          <a:p>
            <a:pPr marL="457200" indent="-457200" algn="r">
              <a:buNone/>
            </a:pPr>
            <a:r>
              <a:rPr lang="sk-SK" sz="1700" dirty="0" smtClean="0"/>
              <a:t>G. </a:t>
            </a:r>
            <a:r>
              <a:rPr lang="sk-SK" sz="1700" dirty="0" err="1" smtClean="0"/>
              <a:t>Svejda</a:t>
            </a:r>
            <a:r>
              <a:rPr lang="sk-SK" sz="1700" dirty="0" smtClean="0"/>
              <a:t> a kol. Vybrané kapitoly z tvorby </a:t>
            </a:r>
            <a:r>
              <a:rPr lang="sk-SK" sz="1700" dirty="0" err="1" smtClean="0"/>
              <a:t>e-learningových</a:t>
            </a:r>
            <a:r>
              <a:rPr lang="sk-SK" sz="1700" dirty="0" smtClean="0"/>
              <a:t> kurzov</a:t>
            </a:r>
            <a:endParaRPr lang="sk-SK" sz="17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1. Čo je </a:t>
            </a:r>
            <a:r>
              <a:rPr lang="sk-SK" dirty="0" err="1" smtClean="0"/>
              <a:t>E-learning</a:t>
            </a:r>
            <a:r>
              <a:rPr lang="sk-SK" dirty="0" smtClean="0"/>
              <a:t>?</a:t>
            </a:r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off-line e-learning </a:t>
            </a:r>
            <a:r>
              <a:rPr lang="sk-SK" dirty="0" smtClean="0"/>
              <a:t>a </a:t>
            </a:r>
            <a:r>
              <a:rPr lang="sk-SK" dirty="0" err="1" smtClean="0"/>
              <a:t>Blended</a:t>
            </a:r>
            <a:r>
              <a:rPr lang="sk-SK" dirty="0" smtClean="0"/>
              <a:t> </a:t>
            </a:r>
            <a:r>
              <a:rPr lang="sk-SK" dirty="0" err="1" smtClean="0"/>
              <a:t>learning</a:t>
            </a:r>
            <a:r>
              <a:rPr lang="sk-SK" dirty="0" smtClean="0"/>
              <a:t> </a:t>
            </a:r>
          </a:p>
          <a:p>
            <a:r>
              <a:rPr lang="en-US" b="1" dirty="0" smtClean="0"/>
              <a:t>on-line e-learning</a:t>
            </a:r>
            <a:endParaRPr lang="sk-SK" b="1" dirty="0" smtClean="0"/>
          </a:p>
          <a:p>
            <a:pPr marL="889000">
              <a:buFont typeface="Courier New" pitchFamily="49" charset="0"/>
              <a:buChar char="o"/>
            </a:pPr>
            <a:r>
              <a:rPr lang="sk-SK" i="1" dirty="0" smtClean="0"/>
              <a:t>synchrónny</a:t>
            </a:r>
            <a:r>
              <a:rPr lang="sk-SK" dirty="0" smtClean="0"/>
              <a:t> (stále pripojenie a komunikácia v reálnom čase) a </a:t>
            </a:r>
          </a:p>
          <a:p>
            <a:pPr marL="889000">
              <a:buFont typeface="Courier New" pitchFamily="49" charset="0"/>
              <a:buChar char="o"/>
            </a:pPr>
            <a:r>
              <a:rPr lang="sk-SK" i="1" dirty="0" smtClean="0"/>
              <a:t>asynchrónny </a:t>
            </a:r>
            <a:r>
              <a:rPr lang="sk-SK" dirty="0" smtClean="0"/>
              <a:t>(účastníci nekomunikujú v reálnom čase, študujúci komunikujú prostredníctvom diskusných fór).</a:t>
            </a:r>
          </a:p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Formy </a:t>
            </a:r>
            <a:r>
              <a:rPr lang="sk-SK" dirty="0" err="1" smtClean="0"/>
              <a:t>e-learningu</a:t>
            </a:r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L</a:t>
            </a:r>
            <a:r>
              <a:rPr lang="en-US" dirty="0" smtClean="0"/>
              <a:t>earning Management System (LMS)</a:t>
            </a:r>
            <a:endParaRPr lang="sk-SK" dirty="0" smtClean="0"/>
          </a:p>
          <a:p>
            <a:r>
              <a:rPr lang="en-US" dirty="0" smtClean="0"/>
              <a:t>Learning Content Management System (LCMS)</a:t>
            </a:r>
            <a:r>
              <a:rPr lang="sk-SK" dirty="0" smtClean="0"/>
              <a:t> </a:t>
            </a:r>
          </a:p>
          <a:p>
            <a:r>
              <a:rPr lang="sk-SK" sz="2000" i="1" dirty="0" smtClean="0"/>
              <a:t>Obidve technologické formy sú zamerané na riadenie vzdelávacieho obsahu. LCMS je blízky autorským nástrojom (</a:t>
            </a:r>
            <a:r>
              <a:rPr lang="sk-SK" sz="2000" i="1" dirty="0" err="1" smtClean="0"/>
              <a:t>authorware</a:t>
            </a:r>
            <a:r>
              <a:rPr lang="sk-SK" sz="2000" i="1" dirty="0" smtClean="0"/>
              <a:t>). LMS sa vyznačuje väčšou rýchlosťou.</a:t>
            </a:r>
            <a:endParaRPr lang="sk-SK" sz="2000" i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Technologické</a:t>
            </a:r>
            <a:r>
              <a:rPr lang="en-US" dirty="0" smtClean="0"/>
              <a:t> </a:t>
            </a:r>
            <a:r>
              <a:rPr lang="en-US" dirty="0" err="1" smtClean="0"/>
              <a:t>formy</a:t>
            </a:r>
            <a:r>
              <a:rPr lang="en-US" dirty="0" smtClean="0"/>
              <a:t> e-</a:t>
            </a:r>
            <a:r>
              <a:rPr lang="en-US" dirty="0" err="1" smtClean="0"/>
              <a:t>learningu</a:t>
            </a:r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vstupná analýza cieľovej skupiny, </a:t>
            </a:r>
          </a:p>
          <a:p>
            <a:r>
              <a:rPr lang="sk-SK" dirty="0" smtClean="0"/>
              <a:t>tvorba vzdelávacieho modelu, analýza vzdelávacích foriem a obsahu, </a:t>
            </a:r>
          </a:p>
          <a:p>
            <a:r>
              <a:rPr lang="sk-SK" dirty="0" smtClean="0"/>
              <a:t>návrh štruktúry kurzu, </a:t>
            </a:r>
            <a:r>
              <a:rPr lang="sk-SK" dirty="0" err="1" smtClean="0"/>
              <a:t>multimedialita</a:t>
            </a:r>
            <a:r>
              <a:rPr lang="sk-SK" dirty="0" smtClean="0"/>
              <a:t>, interaktivita..., </a:t>
            </a:r>
          </a:p>
          <a:p>
            <a:r>
              <a:rPr lang="sk-SK" dirty="0" smtClean="0"/>
              <a:t>vývoj kurzu podľa stanoveného scenára, </a:t>
            </a:r>
          </a:p>
          <a:p>
            <a:r>
              <a:rPr lang="sk-SK" dirty="0" smtClean="0"/>
              <a:t>implementácia vzdelávacieho obsahu do vzdelávacieho prostredia, </a:t>
            </a:r>
          </a:p>
          <a:p>
            <a:r>
              <a:rPr lang="sk-SK" dirty="0" smtClean="0"/>
              <a:t>priebežná i záverečná </a:t>
            </a:r>
            <a:r>
              <a:rPr lang="sk-SK" dirty="0" err="1" smtClean="0"/>
              <a:t>evalvácia</a:t>
            </a:r>
            <a:r>
              <a:rPr lang="sk-SK" dirty="0" smtClean="0"/>
              <a:t>. 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Všeobecné základy tvorby </a:t>
            </a:r>
            <a:br>
              <a:rPr lang="sk-SK" dirty="0" smtClean="0"/>
            </a:br>
            <a:r>
              <a:rPr lang="sk-SK" dirty="0" err="1" smtClean="0"/>
              <a:t>e-learningových</a:t>
            </a:r>
            <a:r>
              <a:rPr lang="sk-SK" dirty="0" smtClean="0"/>
              <a:t> kurzov</a:t>
            </a:r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Komplexnosť</a:t>
            </a:r>
          </a:p>
          <a:p>
            <a:r>
              <a:rPr lang="sk-SK" dirty="0" smtClean="0"/>
              <a:t>Aktivita</a:t>
            </a:r>
          </a:p>
          <a:p>
            <a:r>
              <a:rPr lang="sk-SK" dirty="0" smtClean="0"/>
              <a:t>Samostatnosť</a:t>
            </a:r>
          </a:p>
          <a:p>
            <a:r>
              <a:rPr lang="sk-SK" dirty="0" smtClean="0"/>
              <a:t>Primeranosť </a:t>
            </a:r>
          </a:p>
          <a:p>
            <a:r>
              <a:rPr lang="sk-SK" dirty="0" smtClean="0"/>
              <a:t>Didaktika založená na konštruktivistických zásadách</a:t>
            </a:r>
          </a:p>
          <a:p>
            <a:r>
              <a:rPr lang="pl-PL" dirty="0" smtClean="0"/>
              <a:t>Postup od analýzy k syntéze</a:t>
            </a:r>
          </a:p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Pedagogické zásady pre </a:t>
            </a:r>
            <a:br>
              <a:rPr lang="sk-SK" dirty="0" smtClean="0"/>
            </a:br>
            <a:r>
              <a:rPr lang="sk-SK" dirty="0" err="1" smtClean="0"/>
              <a:t>e-learningový</a:t>
            </a:r>
            <a:r>
              <a:rPr lang="sk-SK" dirty="0" smtClean="0"/>
              <a:t> tím</a:t>
            </a:r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err="1" smtClean="0"/>
              <a:t>Learning</a:t>
            </a:r>
            <a:r>
              <a:rPr lang="sk-SK" dirty="0" smtClean="0"/>
              <a:t> </a:t>
            </a:r>
            <a:r>
              <a:rPr lang="sk-SK" dirty="0" err="1" smtClean="0"/>
              <a:t>Management</a:t>
            </a:r>
            <a:r>
              <a:rPr lang="sk-SK" dirty="0" smtClean="0"/>
              <a:t> </a:t>
            </a:r>
            <a:r>
              <a:rPr lang="sk-SK" dirty="0" err="1" smtClean="0"/>
              <a:t>System</a:t>
            </a:r>
            <a:r>
              <a:rPr lang="sk-SK" dirty="0" smtClean="0"/>
              <a:t> </a:t>
            </a:r>
            <a:r>
              <a:rPr lang="sk-SK" dirty="0" err="1" smtClean="0"/>
              <a:t>Moodle</a:t>
            </a:r>
            <a:r>
              <a:rPr lang="sk-SK" dirty="0" smtClean="0"/>
              <a:t> (</a:t>
            </a:r>
            <a:r>
              <a:rPr lang="sk-SK" b="1" dirty="0" err="1" smtClean="0"/>
              <a:t>M</a:t>
            </a:r>
            <a:r>
              <a:rPr lang="sk-SK" dirty="0" err="1" smtClean="0"/>
              <a:t>odular</a:t>
            </a:r>
            <a:r>
              <a:rPr lang="sk-SK" dirty="0" smtClean="0"/>
              <a:t> </a:t>
            </a:r>
            <a:r>
              <a:rPr lang="sk-SK" b="1" dirty="0" err="1" smtClean="0"/>
              <a:t>O</a:t>
            </a:r>
            <a:r>
              <a:rPr lang="sk-SK" dirty="0" err="1" smtClean="0"/>
              <a:t>bject</a:t>
            </a:r>
            <a:r>
              <a:rPr lang="sk-SK" dirty="0" smtClean="0"/>
              <a:t> </a:t>
            </a:r>
            <a:r>
              <a:rPr lang="sk-SK" b="1" dirty="0" err="1" smtClean="0"/>
              <a:t>O</a:t>
            </a:r>
            <a:r>
              <a:rPr lang="sk-SK" dirty="0" err="1" smtClean="0"/>
              <a:t>riented</a:t>
            </a:r>
            <a:r>
              <a:rPr lang="sk-SK" dirty="0" smtClean="0"/>
              <a:t> </a:t>
            </a:r>
            <a:r>
              <a:rPr lang="sk-SK" b="1" dirty="0" err="1" smtClean="0"/>
              <a:t>D</a:t>
            </a:r>
            <a:r>
              <a:rPr lang="sk-SK" dirty="0" err="1" smtClean="0"/>
              <a:t>ynamic</a:t>
            </a:r>
            <a:r>
              <a:rPr lang="sk-SK" dirty="0" smtClean="0"/>
              <a:t> </a:t>
            </a:r>
            <a:r>
              <a:rPr lang="sk-SK" b="1" dirty="0" err="1" smtClean="0"/>
              <a:t>L</a:t>
            </a:r>
            <a:r>
              <a:rPr lang="sk-SK" dirty="0" err="1" smtClean="0"/>
              <a:t>earning</a:t>
            </a:r>
            <a:r>
              <a:rPr lang="sk-SK" dirty="0" smtClean="0"/>
              <a:t> </a:t>
            </a:r>
            <a:r>
              <a:rPr lang="sk-SK" b="1" dirty="0" err="1" smtClean="0"/>
              <a:t>E</a:t>
            </a:r>
            <a:r>
              <a:rPr lang="sk-SK" dirty="0" err="1" smtClean="0"/>
              <a:t>nviroment</a:t>
            </a:r>
            <a:r>
              <a:rPr lang="sk-SK" dirty="0" smtClean="0"/>
              <a:t> - modulové objektovo orientované dynamické vzdelávacie prostredie) </a:t>
            </a:r>
          </a:p>
          <a:p>
            <a:r>
              <a:rPr lang="sk-SK" dirty="0" smtClean="0"/>
              <a:t>softvérový balík využívajúci CMS (</a:t>
            </a:r>
            <a:r>
              <a:rPr lang="sk-SK" dirty="0" err="1" smtClean="0"/>
              <a:t>Course</a:t>
            </a:r>
            <a:r>
              <a:rPr lang="sk-SK" dirty="0" smtClean="0"/>
              <a:t> </a:t>
            </a:r>
            <a:r>
              <a:rPr lang="sk-SK" dirty="0" err="1" smtClean="0"/>
              <a:t>Management</a:t>
            </a:r>
            <a:r>
              <a:rPr lang="sk-SK" dirty="0" smtClean="0"/>
              <a:t> </a:t>
            </a:r>
            <a:r>
              <a:rPr lang="sk-SK" dirty="0" err="1" smtClean="0"/>
              <a:t>System</a:t>
            </a:r>
            <a:r>
              <a:rPr lang="sk-SK" dirty="0" smtClean="0"/>
              <a:t> – Systém správy kurzov) pre podporu prezenčnej i dištančnej výučby, prostredníctvom </a:t>
            </a:r>
            <a:r>
              <a:rPr lang="sk-SK" dirty="0" err="1" smtClean="0"/>
              <a:t>online</a:t>
            </a:r>
            <a:r>
              <a:rPr lang="sk-SK" dirty="0" smtClean="0"/>
              <a:t> kurzov dostupných na Internete.</a:t>
            </a:r>
          </a:p>
          <a:p>
            <a:r>
              <a:rPr lang="sk-SK" dirty="0" smtClean="0"/>
              <a:t>umožňuje učiteľovi efektívnu tvorbu elektronickej formy prezentovaných údajov s rôznou úrovňou členenia textu a grafickej úpravy. 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err="1" smtClean="0"/>
              <a:t>Learning</a:t>
            </a:r>
            <a:r>
              <a:rPr lang="sk-SK" dirty="0" smtClean="0"/>
              <a:t> </a:t>
            </a:r>
            <a:r>
              <a:rPr lang="sk-SK" dirty="0" err="1" smtClean="0"/>
              <a:t>Management</a:t>
            </a:r>
            <a:r>
              <a:rPr lang="sk-SK" dirty="0" smtClean="0"/>
              <a:t> </a:t>
            </a:r>
            <a:r>
              <a:rPr lang="sk-SK" dirty="0" err="1" smtClean="0"/>
              <a:t>System</a:t>
            </a:r>
            <a:r>
              <a:rPr lang="sk-SK" dirty="0" smtClean="0"/>
              <a:t> </a:t>
            </a:r>
            <a:r>
              <a:rPr lang="sk-SK" dirty="0" err="1" smtClean="0"/>
              <a:t>Moodle</a:t>
            </a:r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pravidlá a princípy tvorby elektronických vzdelávacích materiálov, ktoré vyhovujú princípom </a:t>
            </a:r>
            <a:r>
              <a:rPr lang="sk-SK" dirty="0" err="1" smtClean="0"/>
              <a:t>e-learningu</a:t>
            </a:r>
            <a:r>
              <a:rPr lang="sk-SK" dirty="0" smtClean="0"/>
              <a:t>:</a:t>
            </a:r>
          </a:p>
          <a:p>
            <a:pPr marL="1250950" indent="-457200">
              <a:buFont typeface="+mj-lt"/>
              <a:buAutoNum type="arabicPeriod"/>
            </a:pPr>
            <a:r>
              <a:rPr lang="sk-SK" dirty="0" smtClean="0"/>
              <a:t>didaktické –tvorba a aplikácia základných vyučovacích </a:t>
            </a:r>
            <a:r>
              <a:rPr lang="sk-SK" dirty="0" err="1" smtClean="0"/>
              <a:t>teoríí</a:t>
            </a:r>
            <a:r>
              <a:rPr lang="sk-SK" dirty="0" smtClean="0"/>
              <a:t> do praxe, </a:t>
            </a:r>
          </a:p>
          <a:p>
            <a:pPr marL="1250950" indent="-457200">
              <a:buFont typeface="+mj-lt"/>
              <a:buAutoNum type="arabicPeriod"/>
            </a:pPr>
            <a:r>
              <a:rPr lang="sk-SK" dirty="0" smtClean="0"/>
              <a:t>technické - problémy súvisiace s prostriedkami IKT, či už softvérové alebo hardvérové.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2. Metodika tvorby vzdelávacích </a:t>
            </a:r>
            <a:r>
              <a:rPr lang="sk-SK" dirty="0" err="1" smtClean="0"/>
              <a:t>e-materiálov</a:t>
            </a:r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Elektronický vzdelávací kurz:  multimediálny produkt, ktorý kombinuje textový výklad s animáciami, videom, </a:t>
            </a:r>
            <a:r>
              <a:rPr lang="sk-SK" dirty="0" err="1" smtClean="0"/>
              <a:t>audiom</a:t>
            </a:r>
            <a:r>
              <a:rPr lang="sk-SK" dirty="0" smtClean="0"/>
              <a:t>, grafikou, schémami a testovacími objektmi. </a:t>
            </a:r>
          </a:p>
          <a:p>
            <a:r>
              <a:rPr lang="sk-SK" dirty="0" smtClean="0"/>
              <a:t>Spôsoby spracovania a prezentovania učiva:</a:t>
            </a:r>
          </a:p>
          <a:p>
            <a:r>
              <a:rPr lang="sk-SK" dirty="0" smtClean="0"/>
              <a:t>jednoduchá textová prezentácia učiva, </a:t>
            </a:r>
          </a:p>
          <a:p>
            <a:r>
              <a:rPr lang="sk-SK" dirty="0" smtClean="0"/>
              <a:t>interaktívne </a:t>
            </a:r>
            <a:r>
              <a:rPr lang="sk-SK" dirty="0" err="1" smtClean="0"/>
              <a:t>tutoriály</a:t>
            </a:r>
            <a:r>
              <a:rPr lang="sk-SK" dirty="0" smtClean="0"/>
              <a:t>, </a:t>
            </a:r>
          </a:p>
          <a:p>
            <a:r>
              <a:rPr lang="sk-SK" dirty="0" smtClean="0"/>
              <a:t>komplexné simulácie reálnych situácií.</a:t>
            </a:r>
          </a:p>
          <a:p>
            <a:r>
              <a:rPr lang="sk-SK" sz="1800" i="1" dirty="0" smtClean="0"/>
              <a:t>Všetky elektronické materiály by však mali atraktívnou formou získavať </a:t>
            </a:r>
            <a:r>
              <a:rPr lang="sk-SK" sz="1800" b="1" i="1" dirty="0" smtClean="0"/>
              <a:t>spätnú väzbu </a:t>
            </a:r>
            <a:r>
              <a:rPr lang="sk-SK" sz="1800" i="1" dirty="0" smtClean="0"/>
              <a:t>od študentov vo forme </a:t>
            </a:r>
            <a:r>
              <a:rPr lang="sk-SK" sz="1800" b="1" i="1" dirty="0" smtClean="0"/>
              <a:t>testov, kontrolných otázok</a:t>
            </a:r>
            <a:r>
              <a:rPr lang="sk-SK" sz="1800" i="1" dirty="0" smtClean="0"/>
              <a:t> a pod.</a:t>
            </a:r>
            <a:endParaRPr lang="sk-SK" sz="1800" i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Charakteristika elektronických vzdelávacích materiálov</a:t>
            </a:r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ív4">
  <a:themeElements>
    <a:clrScheme name="Sl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21873A"/>
      </a:hlink>
      <a:folHlink>
        <a:srgbClr val="717E00"/>
      </a:folHlink>
    </a:clrScheme>
    <a:fontScheme name="School Presentation">
      <a:majorFont>
        <a:latin typeface="Bookman Old Style"/>
        <a:ea typeface=""/>
        <a:cs typeface=""/>
      </a:majorFont>
      <a:minorFont>
        <a:latin typeface="Segoe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Motív4</Template>
  <TotalTime>118</TotalTime>
  <Words>565</Words>
  <Application>Microsoft Office PowerPoint</Application>
  <PresentationFormat>Prezentácia na obrazovke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2" baseType="lpstr">
      <vt:lpstr>Motív4</vt:lpstr>
      <vt:lpstr>1. E-learning</vt:lpstr>
      <vt:lpstr>1. Čo je E-learning?</vt:lpstr>
      <vt:lpstr>Formy e-learningu</vt:lpstr>
      <vt:lpstr>Technologické formy e-learningu</vt:lpstr>
      <vt:lpstr>Všeobecné základy tvorby  e-learningových kurzov</vt:lpstr>
      <vt:lpstr>Pedagogické zásady pre  e-learningový tím</vt:lpstr>
      <vt:lpstr>Learning Management System Moodle</vt:lpstr>
      <vt:lpstr>2. Metodika tvorby vzdelávacích e-materiálov</vt:lpstr>
      <vt:lpstr>Charakteristika elektronických vzdelávacích materiálov</vt:lpstr>
      <vt:lpstr>Návrhu štruktúry elektronického kurzu alebo multimediálnej učebnice </vt:lpstr>
      <vt:lpstr>Pravidlá pre tvorbu výkladovej časti e-materiálov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MOODLE na TF KU Košice</dc:title>
  <dc:creator>Gabriela</dc:creator>
  <cp:lastModifiedBy>Gabriela</cp:lastModifiedBy>
  <cp:revision>5</cp:revision>
  <dcterms:created xsi:type="dcterms:W3CDTF">2019-08-12T09:46:47Z</dcterms:created>
  <dcterms:modified xsi:type="dcterms:W3CDTF">2019-08-20T08:56:20Z</dcterms:modified>
</cp:coreProperties>
</file>